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7"/>
  </p:notesMasterIdLst>
  <p:sldIdLst>
    <p:sldId id="343" r:id="rId2"/>
    <p:sldId id="341"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2" r:id="rId76"/>
  </p:sldIdLst>
  <p:sldSz cx="9144000" cy="6858000" type="screen4x3"/>
  <p:notesSz cx="6858000" cy="9144000"/>
  <p:defaultTextStyle>
    <a:defPPr>
      <a:defRPr lang="ar-SA"/>
    </a:defPPr>
    <a:lvl1pPr algn="ctr" rtl="1" fontAlgn="base">
      <a:spcBef>
        <a:spcPct val="0"/>
      </a:spcBef>
      <a:spcAft>
        <a:spcPct val="0"/>
      </a:spcAft>
      <a:defRPr sz="2400" kern="1200">
        <a:solidFill>
          <a:srgbClr val="0033CC"/>
        </a:solidFill>
        <a:latin typeface="Arial" charset="0"/>
        <a:ea typeface="+mn-ea"/>
        <a:cs typeface="2  Zar" pitchFamily="2" charset="-78"/>
      </a:defRPr>
    </a:lvl1pPr>
    <a:lvl2pPr marL="457200" algn="ctr" rtl="1" fontAlgn="base">
      <a:spcBef>
        <a:spcPct val="0"/>
      </a:spcBef>
      <a:spcAft>
        <a:spcPct val="0"/>
      </a:spcAft>
      <a:defRPr sz="2400" kern="1200">
        <a:solidFill>
          <a:srgbClr val="0033CC"/>
        </a:solidFill>
        <a:latin typeface="Arial" charset="0"/>
        <a:ea typeface="+mn-ea"/>
        <a:cs typeface="2  Zar" pitchFamily="2" charset="-78"/>
      </a:defRPr>
    </a:lvl2pPr>
    <a:lvl3pPr marL="914400" algn="ctr" rtl="1" fontAlgn="base">
      <a:spcBef>
        <a:spcPct val="0"/>
      </a:spcBef>
      <a:spcAft>
        <a:spcPct val="0"/>
      </a:spcAft>
      <a:defRPr sz="2400" kern="1200">
        <a:solidFill>
          <a:srgbClr val="0033CC"/>
        </a:solidFill>
        <a:latin typeface="Arial" charset="0"/>
        <a:ea typeface="+mn-ea"/>
        <a:cs typeface="2  Zar" pitchFamily="2" charset="-78"/>
      </a:defRPr>
    </a:lvl3pPr>
    <a:lvl4pPr marL="1371600" algn="ctr" rtl="1" fontAlgn="base">
      <a:spcBef>
        <a:spcPct val="0"/>
      </a:spcBef>
      <a:spcAft>
        <a:spcPct val="0"/>
      </a:spcAft>
      <a:defRPr sz="2400" kern="1200">
        <a:solidFill>
          <a:srgbClr val="0033CC"/>
        </a:solidFill>
        <a:latin typeface="Arial" charset="0"/>
        <a:ea typeface="+mn-ea"/>
        <a:cs typeface="2  Zar" pitchFamily="2" charset="-78"/>
      </a:defRPr>
    </a:lvl4pPr>
    <a:lvl5pPr marL="1828800" algn="ctr" rtl="1" fontAlgn="base">
      <a:spcBef>
        <a:spcPct val="0"/>
      </a:spcBef>
      <a:spcAft>
        <a:spcPct val="0"/>
      </a:spcAft>
      <a:defRPr sz="2400" kern="1200">
        <a:solidFill>
          <a:srgbClr val="0033CC"/>
        </a:solidFill>
        <a:latin typeface="Arial" charset="0"/>
        <a:ea typeface="+mn-ea"/>
        <a:cs typeface="2  Zar" pitchFamily="2" charset="-78"/>
      </a:defRPr>
    </a:lvl5pPr>
    <a:lvl6pPr marL="2286000" algn="l" defTabSz="914400" rtl="0" eaLnBrk="1" latinLnBrk="0" hangingPunct="1">
      <a:defRPr sz="2400" kern="1200">
        <a:solidFill>
          <a:srgbClr val="0033CC"/>
        </a:solidFill>
        <a:latin typeface="Arial" charset="0"/>
        <a:ea typeface="+mn-ea"/>
        <a:cs typeface="2  Zar" pitchFamily="2" charset="-78"/>
      </a:defRPr>
    </a:lvl6pPr>
    <a:lvl7pPr marL="2743200" algn="l" defTabSz="914400" rtl="0" eaLnBrk="1" latinLnBrk="0" hangingPunct="1">
      <a:defRPr sz="2400" kern="1200">
        <a:solidFill>
          <a:srgbClr val="0033CC"/>
        </a:solidFill>
        <a:latin typeface="Arial" charset="0"/>
        <a:ea typeface="+mn-ea"/>
        <a:cs typeface="2  Zar" pitchFamily="2" charset="-78"/>
      </a:defRPr>
    </a:lvl7pPr>
    <a:lvl8pPr marL="3200400" algn="l" defTabSz="914400" rtl="0" eaLnBrk="1" latinLnBrk="0" hangingPunct="1">
      <a:defRPr sz="2400" kern="1200">
        <a:solidFill>
          <a:srgbClr val="0033CC"/>
        </a:solidFill>
        <a:latin typeface="Arial" charset="0"/>
        <a:ea typeface="+mn-ea"/>
        <a:cs typeface="2  Zar" pitchFamily="2" charset="-78"/>
      </a:defRPr>
    </a:lvl8pPr>
    <a:lvl9pPr marL="3657600" algn="l" defTabSz="914400" rtl="0" eaLnBrk="1" latinLnBrk="0" hangingPunct="1">
      <a:defRPr sz="2400" kern="1200">
        <a:solidFill>
          <a:srgbClr val="0033CC"/>
        </a:solidFill>
        <a:latin typeface="Arial" charset="0"/>
        <a:ea typeface="+mn-ea"/>
        <a:cs typeface="2  Zar" pitchFamily="2" charset="-7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3300"/>
    <a:srgbClr val="0033CC"/>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773" autoAdjust="0"/>
    <p:restoredTop sz="94660"/>
  </p:normalViewPr>
  <p:slideViewPr>
    <p:cSldViewPr>
      <p:cViewPr varScale="1">
        <p:scale>
          <a:sx n="87" d="100"/>
          <a:sy n="87" d="100"/>
        </p:scale>
        <p:origin x="-24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cs typeface="Arial" charset="0"/>
              </a:defRPr>
            </a:lvl1pPr>
          </a:lstStyle>
          <a:p>
            <a:endParaRPr lang="en-US" altLang="en-US"/>
          </a:p>
        </p:txBody>
      </p:sp>
      <p:sp>
        <p:nvSpPr>
          <p:cNvPr id="3075" name="Rectangle 3"/>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cs typeface="Arial" charset="0"/>
              </a:defRPr>
            </a:lvl1pPr>
          </a:lstStyle>
          <a:p>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cs typeface="Arial" charset="0"/>
              </a:defRPr>
            </a:lvl1pPr>
          </a:lstStyle>
          <a:p>
            <a:endParaRPr lang="en-US" altLang="en-US"/>
          </a:p>
        </p:txBody>
      </p:sp>
      <p:sp>
        <p:nvSpPr>
          <p:cNvPr id="3079" name="Rectangle 7"/>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cs typeface="Arial" charset="0"/>
              </a:defRPr>
            </a:lvl1pPr>
          </a:lstStyle>
          <a:p>
            <a:fld id="{229A7128-D5B6-4003-99C5-48C3739A30F0}" type="slidenum">
              <a:rPr lang="ar-SA" altLang="en-US"/>
              <a:pPr/>
              <a:t>‹#›</a:t>
            </a:fld>
            <a:endParaRPr lang="en-US" altLang="en-US"/>
          </a:p>
        </p:txBody>
      </p:sp>
    </p:spTree>
    <p:extLst>
      <p:ext uri="{BB962C8B-B14F-4D97-AF65-F5344CB8AC3E}">
        <p14:creationId xmlns:p14="http://schemas.microsoft.com/office/powerpoint/2010/main" val="2394847284"/>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charset="0"/>
        <a:ea typeface="+mn-ea"/>
        <a:cs typeface="Arial" charset="0"/>
      </a:defRPr>
    </a:lvl1pPr>
    <a:lvl2pPr marL="457200" algn="r" rtl="1" fontAlgn="base">
      <a:spcBef>
        <a:spcPct val="30000"/>
      </a:spcBef>
      <a:spcAft>
        <a:spcPct val="0"/>
      </a:spcAft>
      <a:defRPr sz="1200" kern="1200">
        <a:solidFill>
          <a:schemeClr val="tx1"/>
        </a:solidFill>
        <a:latin typeface="Arial" charset="0"/>
        <a:ea typeface="+mn-ea"/>
        <a:cs typeface="Arial" charset="0"/>
      </a:defRPr>
    </a:lvl2pPr>
    <a:lvl3pPr marL="914400" algn="r" rtl="1" fontAlgn="base">
      <a:spcBef>
        <a:spcPct val="30000"/>
      </a:spcBef>
      <a:spcAft>
        <a:spcPct val="0"/>
      </a:spcAft>
      <a:defRPr sz="1200" kern="1200">
        <a:solidFill>
          <a:schemeClr val="tx1"/>
        </a:solidFill>
        <a:latin typeface="Arial" charset="0"/>
        <a:ea typeface="+mn-ea"/>
        <a:cs typeface="Arial" charset="0"/>
      </a:defRPr>
    </a:lvl3pPr>
    <a:lvl4pPr marL="1371600" algn="r" rtl="1" fontAlgn="base">
      <a:spcBef>
        <a:spcPct val="30000"/>
      </a:spcBef>
      <a:spcAft>
        <a:spcPct val="0"/>
      </a:spcAft>
      <a:defRPr sz="1200" kern="1200">
        <a:solidFill>
          <a:schemeClr val="tx1"/>
        </a:solidFill>
        <a:latin typeface="Arial" charset="0"/>
        <a:ea typeface="+mn-ea"/>
        <a:cs typeface="Arial" charset="0"/>
      </a:defRPr>
    </a:lvl4pPr>
    <a:lvl5pPr marL="1828800" algn="r" rtl="1"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F7DAFC6-72E1-494B-A05C-C9D1A9045AD0}" type="slidenum">
              <a:rPr lang="ar-SA" altLang="en-US"/>
              <a:pPr/>
              <a:t>‹#›</a:t>
            </a:fld>
            <a:endParaRPr lang="en-US" altLang="en-US"/>
          </a:p>
        </p:txBody>
      </p:sp>
    </p:spTree>
    <p:extLst>
      <p:ext uri="{BB962C8B-B14F-4D97-AF65-F5344CB8AC3E}">
        <p14:creationId xmlns:p14="http://schemas.microsoft.com/office/powerpoint/2010/main" val="1643392168"/>
      </p:ext>
    </p:extLst>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82AC1E3-5320-4CA2-A32E-105FFA19777F}" type="slidenum">
              <a:rPr lang="ar-SA" altLang="en-US"/>
              <a:pPr/>
              <a:t>‹#›</a:t>
            </a:fld>
            <a:endParaRPr lang="en-US" altLang="en-US"/>
          </a:p>
        </p:txBody>
      </p:sp>
    </p:spTree>
    <p:extLst>
      <p:ext uri="{BB962C8B-B14F-4D97-AF65-F5344CB8AC3E}">
        <p14:creationId xmlns:p14="http://schemas.microsoft.com/office/powerpoint/2010/main" val="2052179832"/>
      </p:ext>
    </p:extLst>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94A9EAB-C5F3-478E-A5EE-B2723774D5BF}" type="slidenum">
              <a:rPr lang="ar-SA" altLang="en-US"/>
              <a:pPr/>
              <a:t>‹#›</a:t>
            </a:fld>
            <a:endParaRPr lang="en-US" altLang="en-US"/>
          </a:p>
        </p:txBody>
      </p:sp>
    </p:spTree>
    <p:extLst>
      <p:ext uri="{BB962C8B-B14F-4D97-AF65-F5344CB8AC3E}">
        <p14:creationId xmlns:p14="http://schemas.microsoft.com/office/powerpoint/2010/main" val="982831807"/>
      </p:ext>
    </p:extLst>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DAD1474-C752-401D-A8DF-A1FAB02358FA}" type="slidenum">
              <a:rPr lang="ar-SA" altLang="en-US"/>
              <a:pPr/>
              <a:t>‹#›</a:t>
            </a:fld>
            <a:endParaRPr lang="en-US" altLang="en-US"/>
          </a:p>
        </p:txBody>
      </p:sp>
    </p:spTree>
    <p:extLst>
      <p:ext uri="{BB962C8B-B14F-4D97-AF65-F5344CB8AC3E}">
        <p14:creationId xmlns:p14="http://schemas.microsoft.com/office/powerpoint/2010/main" val="3963216626"/>
      </p:ext>
    </p:extLst>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ACBF97D-10E8-480D-946A-B9671F422FFF}" type="slidenum">
              <a:rPr lang="ar-SA" altLang="en-US"/>
              <a:pPr/>
              <a:t>‹#›</a:t>
            </a:fld>
            <a:endParaRPr lang="en-US" altLang="en-US"/>
          </a:p>
        </p:txBody>
      </p:sp>
    </p:spTree>
    <p:extLst>
      <p:ext uri="{BB962C8B-B14F-4D97-AF65-F5344CB8AC3E}">
        <p14:creationId xmlns:p14="http://schemas.microsoft.com/office/powerpoint/2010/main" val="2194516496"/>
      </p:ext>
    </p:extLst>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02B64D2-A562-46A2-BE9E-D6ADB44C32A6}" type="slidenum">
              <a:rPr lang="ar-SA" altLang="en-US"/>
              <a:pPr/>
              <a:t>‹#›</a:t>
            </a:fld>
            <a:endParaRPr lang="en-US" altLang="en-US"/>
          </a:p>
        </p:txBody>
      </p:sp>
    </p:spTree>
    <p:extLst>
      <p:ext uri="{BB962C8B-B14F-4D97-AF65-F5344CB8AC3E}">
        <p14:creationId xmlns:p14="http://schemas.microsoft.com/office/powerpoint/2010/main" val="805919779"/>
      </p:ext>
    </p:extLst>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0A15097-9BCB-4B56-8E88-9D509F9FA7A0}" type="slidenum">
              <a:rPr lang="ar-SA" altLang="en-US"/>
              <a:pPr/>
              <a:t>‹#›</a:t>
            </a:fld>
            <a:endParaRPr lang="en-US" altLang="en-US"/>
          </a:p>
        </p:txBody>
      </p:sp>
    </p:spTree>
    <p:extLst>
      <p:ext uri="{BB962C8B-B14F-4D97-AF65-F5344CB8AC3E}">
        <p14:creationId xmlns:p14="http://schemas.microsoft.com/office/powerpoint/2010/main" val="976229191"/>
      </p:ext>
    </p:extLst>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1721A11-5F69-4324-B243-5FD72B4DBCF3}" type="slidenum">
              <a:rPr lang="ar-SA" altLang="en-US"/>
              <a:pPr/>
              <a:t>‹#›</a:t>
            </a:fld>
            <a:endParaRPr lang="en-US" altLang="en-US"/>
          </a:p>
        </p:txBody>
      </p:sp>
    </p:spTree>
    <p:extLst>
      <p:ext uri="{BB962C8B-B14F-4D97-AF65-F5344CB8AC3E}">
        <p14:creationId xmlns:p14="http://schemas.microsoft.com/office/powerpoint/2010/main" val="2166139836"/>
      </p:ext>
    </p:extLst>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7B107F1-8455-4A1C-A9D3-F2300A5939A1}" type="slidenum">
              <a:rPr lang="ar-SA" altLang="en-US"/>
              <a:pPr/>
              <a:t>‹#›</a:t>
            </a:fld>
            <a:endParaRPr lang="en-US" altLang="en-US"/>
          </a:p>
        </p:txBody>
      </p:sp>
    </p:spTree>
    <p:extLst>
      <p:ext uri="{BB962C8B-B14F-4D97-AF65-F5344CB8AC3E}">
        <p14:creationId xmlns:p14="http://schemas.microsoft.com/office/powerpoint/2010/main" val="937707964"/>
      </p:ext>
    </p:extLst>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4084613-3BAB-47BB-B1CE-E53C01FA67A6}" type="slidenum">
              <a:rPr lang="ar-SA" altLang="en-US"/>
              <a:pPr/>
              <a:t>‹#›</a:t>
            </a:fld>
            <a:endParaRPr lang="en-US" altLang="en-US"/>
          </a:p>
        </p:txBody>
      </p:sp>
    </p:spTree>
    <p:extLst>
      <p:ext uri="{BB962C8B-B14F-4D97-AF65-F5344CB8AC3E}">
        <p14:creationId xmlns:p14="http://schemas.microsoft.com/office/powerpoint/2010/main" val="3284384104"/>
      </p:ext>
    </p:extLst>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49341C9-DF3A-4E75-808B-A373A4CA71A4}" type="slidenum">
              <a:rPr lang="ar-SA" altLang="en-US"/>
              <a:pPr/>
              <a:t>‹#›</a:t>
            </a:fld>
            <a:endParaRPr lang="en-US" altLang="en-US"/>
          </a:p>
        </p:txBody>
      </p:sp>
    </p:spTree>
    <p:extLst>
      <p:ext uri="{BB962C8B-B14F-4D97-AF65-F5344CB8AC3E}">
        <p14:creationId xmlns:p14="http://schemas.microsoft.com/office/powerpoint/2010/main" val="2293728939"/>
      </p:ext>
    </p:extLst>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cs typeface="+mn-cs"/>
              </a:defRPr>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cs typeface="+mn-cs"/>
              </a:defRPr>
            </a:lvl1pPr>
          </a:lstStyle>
          <a:p>
            <a:endParaRPr lang="en-US" alt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cs typeface="+mn-cs"/>
              </a:defRPr>
            </a:lvl1pPr>
          </a:lstStyle>
          <a:p>
            <a:fld id="{EEDBEDC9-8381-423C-8121-22287F3A01B2}"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charset="0"/>
          <a:cs typeface="Arial" charset="0"/>
        </a:defRPr>
      </a:lvl2pPr>
      <a:lvl3pPr algn="ctr" rtl="1" eaLnBrk="1" fontAlgn="base" hangingPunct="1">
        <a:spcBef>
          <a:spcPct val="0"/>
        </a:spcBef>
        <a:spcAft>
          <a:spcPct val="0"/>
        </a:spcAft>
        <a:defRPr sz="4400">
          <a:solidFill>
            <a:schemeClr val="tx2"/>
          </a:solidFill>
          <a:latin typeface="Arial" charset="0"/>
          <a:cs typeface="Arial" charset="0"/>
        </a:defRPr>
      </a:lvl3pPr>
      <a:lvl4pPr algn="ctr" rtl="1" eaLnBrk="1" fontAlgn="base" hangingPunct="1">
        <a:spcBef>
          <a:spcPct val="0"/>
        </a:spcBef>
        <a:spcAft>
          <a:spcPct val="0"/>
        </a:spcAft>
        <a:defRPr sz="4400">
          <a:solidFill>
            <a:schemeClr val="tx2"/>
          </a:solidFill>
          <a:latin typeface="Arial" charset="0"/>
          <a:cs typeface="Arial" charset="0"/>
        </a:defRPr>
      </a:lvl4pPr>
      <a:lvl5pPr algn="ctr" rtl="1" eaLnBrk="1" fontAlgn="base" hangingPunct="1">
        <a:spcBef>
          <a:spcPct val="0"/>
        </a:spcBef>
        <a:spcAft>
          <a:spcPct val="0"/>
        </a:spcAft>
        <a:defRPr sz="4400">
          <a:solidFill>
            <a:schemeClr val="tx2"/>
          </a:solidFill>
          <a:latin typeface="Arial"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239000" y="535076"/>
            <a:ext cx="1184949" cy="1242043"/>
          </a:xfrm>
          <a:prstGeom prst="rect">
            <a:avLst/>
          </a:prstGeom>
          <a:ln>
            <a:noFill/>
          </a:ln>
          <a:effectLst>
            <a:outerShdw blurRad="190500" algn="tl" rotWithShape="0">
              <a:srgbClr val="000000">
                <a:alpha val="70000"/>
              </a:srgbClr>
            </a:outerShdw>
          </a:effectLst>
        </p:spPr>
      </p:pic>
      <p:pic>
        <p:nvPicPr>
          <p:cNvPr id="141313" name="Picture 1"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5" y="816585"/>
            <a:ext cx="3330400" cy="9219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934843" y="1848789"/>
            <a:ext cx="7620000" cy="5062828"/>
          </a:xfrm>
          <a:prstGeom prst="rect">
            <a:avLst/>
          </a:prstGeom>
          <a:ln/>
        </p:spPr>
        <p:style>
          <a:lnRef idx="1">
            <a:schemeClr val="accent2"/>
          </a:lnRef>
          <a:fillRef idx="2">
            <a:schemeClr val="accent2"/>
          </a:fillRef>
          <a:effectRef idx="1">
            <a:schemeClr val="accent2"/>
          </a:effectRef>
          <a:fontRef idx="minor">
            <a:schemeClr val="dk1"/>
          </a:fontRef>
        </p:style>
        <p:txBody>
          <a:bodyPr vert="horz" wrap="square" lIns="0" tIns="304704" rIns="0" bIns="0" numCol="1" anchor="ctr" anchorCtr="0" compatLnSpc="1">
            <a:prstTxWarp prst="textNoShape">
              <a:avLst/>
            </a:prstTxWarp>
            <a:spAutoFit/>
          </a:bodyPr>
          <a:lstStyle>
            <a:lvl1pPr algn="r">
              <a:tabLst>
                <a:tab pos="2444750" algn="l"/>
              </a:tabLst>
              <a:defRPr>
                <a:solidFill>
                  <a:schemeClr val="tx1"/>
                </a:solidFill>
                <a:latin typeface="Arial" pitchFamily="34" charset="0"/>
                <a:cs typeface="Arial" pitchFamily="34" charset="0"/>
              </a:defRPr>
            </a:lvl1pPr>
            <a:lvl2pPr algn="r">
              <a:tabLst>
                <a:tab pos="2444750" algn="l"/>
              </a:tabLst>
              <a:defRPr>
                <a:solidFill>
                  <a:schemeClr val="tx1"/>
                </a:solidFill>
                <a:latin typeface="Arial" pitchFamily="34" charset="0"/>
                <a:cs typeface="Arial" pitchFamily="34" charset="0"/>
              </a:defRPr>
            </a:lvl2pPr>
            <a:lvl3pPr algn="r">
              <a:tabLst>
                <a:tab pos="2444750" algn="l"/>
              </a:tabLst>
              <a:defRPr>
                <a:solidFill>
                  <a:schemeClr val="tx1"/>
                </a:solidFill>
                <a:latin typeface="Arial" pitchFamily="34" charset="0"/>
                <a:cs typeface="Arial" pitchFamily="34" charset="0"/>
              </a:defRPr>
            </a:lvl3pPr>
            <a:lvl4pPr algn="r">
              <a:tabLst>
                <a:tab pos="2444750" algn="l"/>
              </a:tabLst>
              <a:defRPr>
                <a:solidFill>
                  <a:schemeClr val="tx1"/>
                </a:solidFill>
                <a:latin typeface="Arial" pitchFamily="34" charset="0"/>
                <a:cs typeface="Arial" pitchFamily="34" charset="0"/>
              </a:defRPr>
            </a:lvl4pPr>
            <a:lvl5pPr algn="r">
              <a:tabLst>
                <a:tab pos="2444750" algn="l"/>
              </a:tabLst>
              <a:defRPr>
                <a:solidFill>
                  <a:schemeClr val="tx1"/>
                </a:solidFill>
                <a:latin typeface="Arial" pitchFamily="34" charset="0"/>
                <a:cs typeface="Arial" pitchFamily="34" charset="0"/>
              </a:defRPr>
            </a:lvl5pPr>
            <a:lvl6pPr algn="r" rtl="1" fontAlgn="base">
              <a:spcBef>
                <a:spcPct val="0"/>
              </a:spcBef>
              <a:spcAft>
                <a:spcPct val="0"/>
              </a:spcAft>
              <a:tabLst>
                <a:tab pos="2444750" algn="l"/>
              </a:tabLst>
              <a:defRPr>
                <a:solidFill>
                  <a:schemeClr val="tx1"/>
                </a:solidFill>
                <a:latin typeface="Arial" pitchFamily="34" charset="0"/>
                <a:cs typeface="Arial" pitchFamily="34" charset="0"/>
              </a:defRPr>
            </a:lvl6pPr>
            <a:lvl7pPr algn="r" rtl="1" fontAlgn="base">
              <a:spcBef>
                <a:spcPct val="0"/>
              </a:spcBef>
              <a:spcAft>
                <a:spcPct val="0"/>
              </a:spcAft>
              <a:tabLst>
                <a:tab pos="2444750" algn="l"/>
              </a:tabLst>
              <a:defRPr>
                <a:solidFill>
                  <a:schemeClr val="tx1"/>
                </a:solidFill>
                <a:latin typeface="Arial" pitchFamily="34" charset="0"/>
                <a:cs typeface="Arial" pitchFamily="34" charset="0"/>
              </a:defRPr>
            </a:lvl7pPr>
            <a:lvl8pPr algn="r" rtl="1" fontAlgn="base">
              <a:spcBef>
                <a:spcPct val="0"/>
              </a:spcBef>
              <a:spcAft>
                <a:spcPct val="0"/>
              </a:spcAft>
              <a:tabLst>
                <a:tab pos="2444750" algn="l"/>
              </a:tabLst>
              <a:defRPr>
                <a:solidFill>
                  <a:schemeClr val="tx1"/>
                </a:solidFill>
                <a:latin typeface="Arial" pitchFamily="34" charset="0"/>
                <a:cs typeface="Arial" pitchFamily="34" charset="0"/>
              </a:defRPr>
            </a:lvl8pPr>
            <a:lvl9pPr algn="r" rtl="1" fontAlgn="base">
              <a:spcBef>
                <a:spcPct val="0"/>
              </a:spcBef>
              <a:spcAft>
                <a:spcPct val="0"/>
              </a:spcAft>
              <a:tabLst>
                <a:tab pos="2444750" algn="l"/>
              </a:tabLs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tab pos="2444750" algn="l"/>
              </a:tabLst>
            </a:pPr>
            <a:r>
              <a:rPr lang="fa-IR" altLang="en-US" sz="3600" b="1" dirty="0" smtClean="0">
                <a:latin typeface="Times New Roman" pitchFamily="18" charset="0"/>
                <a:ea typeface="Calibri" pitchFamily="34" charset="0"/>
              </a:rPr>
              <a:t>تکنولوژی </a:t>
            </a:r>
            <a:r>
              <a:rPr kumimoji="0" lang="fa-IR" altLang="en-US" sz="3600" b="1" u="none" strike="noStrike" cap="none" normalizeH="0" baseline="0" dirty="0" smtClean="0">
                <a:ln>
                  <a:noFill/>
                </a:ln>
                <a:solidFill>
                  <a:schemeClr val="tx1"/>
                </a:solidFill>
                <a:effectLst/>
                <a:latin typeface="Times New Roman" pitchFamily="18" charset="0"/>
                <a:ea typeface="Calibri" pitchFamily="34" charset="0"/>
              </a:rPr>
              <a:t>جوشکاری با گاز محافظ            </a:t>
            </a:r>
            <a:endParaRPr kumimoji="0" lang="en-US" altLang="en-US" sz="1000" b="0" u="none" strike="noStrike" cap="none" normalizeH="0" baseline="0" dirty="0" smtClean="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tab pos="2444750" algn="l"/>
              </a:tabLst>
            </a:pPr>
            <a:r>
              <a:rPr kumimoji="0" lang="en-US" altLang="en-US" sz="3600" b="1" i="0" u="none" strike="noStrike" cap="none" normalizeH="0" baseline="0" dirty="0" smtClean="0">
                <a:ln>
                  <a:noFill/>
                </a:ln>
                <a:solidFill>
                  <a:schemeClr val="tx1"/>
                </a:solidFill>
                <a:effectLst/>
                <a:latin typeface="Times New Roman" pitchFamily="18" charset="0"/>
                <a:ea typeface="Calibri" pitchFamily="34" charset="0"/>
                <a:cs typeface="Arial" pitchFamily="34" charset="0"/>
              </a:rPr>
              <a:t>TIG/MIG ,MAG</a:t>
            </a:r>
            <a:endParaRPr kumimoji="0" lang="en-US" altLang="en-US" sz="1400" b="1" i="0" u="none" strike="noStrike" cap="none" normalizeH="0" baseline="0" dirty="0" smtClean="0">
              <a:ln>
                <a:noFill/>
              </a:ln>
              <a:solidFill>
                <a:srgbClr val="2E74B5"/>
              </a:solidFill>
              <a:effectLst/>
              <a:latin typeface="Calibri Light" pitchFamily="34" charset="0"/>
              <a:ea typeface="Times New Roman" pitchFamily="18"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2444750" algn="l"/>
              </a:tabLst>
            </a:pPr>
            <a:r>
              <a:rPr kumimoji="0" lang="fa-IR" altLang="en-US" sz="3600" b="1" i="0" u="none" strike="noStrike" cap="none" normalizeH="0" baseline="0" dirty="0" smtClean="0">
                <a:ln>
                  <a:noFill/>
                </a:ln>
                <a:solidFill>
                  <a:schemeClr val="tx1"/>
                </a:solidFill>
                <a:effectLst/>
                <a:latin typeface="Calibri Light" pitchFamily="34" charset="0"/>
                <a:ea typeface="Times New Roman" pitchFamily="18" charset="0"/>
                <a:cs typeface="Arial" pitchFamily="34" charset="0"/>
              </a:rPr>
              <a:t> وجوشکاری زیر پودری</a:t>
            </a:r>
            <a:endParaRPr kumimoji="0" lang="en-US" altLang="en-US" sz="1400" b="1" i="0" u="none" strike="noStrike" cap="none" normalizeH="0" baseline="0" dirty="0" smtClean="0">
              <a:ln>
                <a:noFill/>
              </a:ln>
              <a:solidFill>
                <a:srgbClr val="2E74B5"/>
              </a:solidFill>
              <a:effectLst/>
              <a:latin typeface="Calibri Light" pitchFamily="34" charset="0"/>
              <a:ea typeface="Times New Roman" pitchFamily="18"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2444750" algn="l"/>
              </a:tabLst>
            </a:pPr>
            <a:r>
              <a:rPr kumimoji="0" lang="en-US" altLang="en-US" sz="3600" b="1" i="0" u="none" strike="noStrike" cap="none" normalizeH="0" baseline="0" dirty="0" smtClean="0">
                <a:ln>
                  <a:noFill/>
                </a:ln>
                <a:solidFill>
                  <a:schemeClr val="tx1"/>
                </a:solidFill>
                <a:effectLst/>
                <a:latin typeface="Calibri Light" pitchFamily="34" charset="0"/>
                <a:ea typeface="Times New Roman" pitchFamily="18" charset="0"/>
                <a:cs typeface="Arial" pitchFamily="34" charset="0"/>
              </a:rPr>
              <a:t> </a:t>
            </a:r>
            <a:r>
              <a:rPr kumimoji="0" lang="en-US" altLang="en-US" sz="3600" b="1" i="0" u="none" strike="noStrike" cap="none" normalizeH="0" baseline="0" dirty="0" smtClean="0">
                <a:ln>
                  <a:noFill/>
                </a:ln>
                <a:solidFill>
                  <a:schemeClr val="tx1"/>
                </a:solidFill>
                <a:effectLst/>
                <a:latin typeface="+mj-lt"/>
                <a:ea typeface="Times New Roman" pitchFamily="18" charset="0"/>
              </a:rPr>
              <a:t>SAW</a:t>
            </a:r>
            <a:endParaRPr kumimoji="0" lang="en-US" altLang="en-US" sz="1400" b="1" i="0" u="none" strike="noStrike" cap="none" normalizeH="0" baseline="0" dirty="0" smtClean="0">
              <a:ln>
                <a:noFill/>
              </a:ln>
              <a:solidFill>
                <a:srgbClr val="2E74B5"/>
              </a:solidFill>
              <a:effectLst/>
              <a:latin typeface="+mj-lt"/>
              <a:ea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tab pos="2444750" algn="l"/>
              </a:tabLst>
            </a:pPr>
            <a:r>
              <a:rPr kumimoji="0" lang="fa-IR" altLang="en-US" sz="2500" b="0" i="0" u="none" strike="noStrike" cap="none" normalizeH="0" baseline="0" dirty="0" smtClean="0">
                <a:ln>
                  <a:noFill/>
                </a:ln>
                <a:solidFill>
                  <a:srgbClr val="000000"/>
                </a:solidFill>
                <a:effectLst/>
                <a:latin typeface="Naznin" charset="0"/>
                <a:ea typeface="Calibri" pitchFamily="34" charset="0"/>
                <a:cs typeface="Arial" pitchFamily="34" charset="0"/>
              </a:rPr>
              <a:t>تهيه و تنظیم :</a:t>
            </a:r>
            <a:endParaRPr kumimoji="0" lang="en-US" altLang="en-US" sz="1000" b="0" i="0" u="none" strike="noStrike" cap="none" normalizeH="0" baseline="0" dirty="0" smtClean="0">
              <a:ln>
                <a:noFill/>
              </a:ln>
              <a:solidFill>
                <a:srgbClr val="0033CC"/>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2444750" algn="l"/>
              </a:tabLst>
            </a:pPr>
            <a:r>
              <a:rPr kumimoji="0" lang="fa-IR" altLang="en-US" sz="2800" b="0" i="0" u="none" strike="noStrike" cap="none" normalizeH="0" baseline="0" dirty="0" smtClean="0">
                <a:ln>
                  <a:noFill/>
                </a:ln>
                <a:solidFill>
                  <a:srgbClr val="000000"/>
                </a:solidFill>
                <a:effectLst/>
                <a:latin typeface="Naznin" charset="0"/>
                <a:ea typeface="Calibri" pitchFamily="34" charset="0"/>
                <a:cs typeface="Arial" pitchFamily="34" charset="0"/>
              </a:rPr>
              <a:t>داود توکلی</a:t>
            </a:r>
            <a:endParaRPr kumimoji="0" lang="en-US" altLang="en-US" sz="1000" b="0" i="0" u="none" strike="noStrike" cap="none" normalizeH="0" baseline="0" dirty="0" smtClean="0">
              <a:ln>
                <a:noFill/>
              </a:ln>
              <a:solidFill>
                <a:srgbClr val="0033CC"/>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2444750" algn="l"/>
              </a:tabLst>
            </a:pPr>
            <a:r>
              <a:rPr kumimoji="0" lang="fa-IR" altLang="en-US" sz="1400" b="1" i="0" u="none" strike="noStrike" cap="none" normalizeH="0" baseline="0" dirty="0" smtClean="0">
                <a:ln>
                  <a:noFill/>
                </a:ln>
                <a:solidFill>
                  <a:srgbClr val="000000"/>
                </a:solidFill>
                <a:effectLst/>
                <a:latin typeface="Naznin" charset="0"/>
                <a:ea typeface="Calibri" pitchFamily="34" charset="0"/>
                <a:cs typeface="Arial" pitchFamily="34" charset="0"/>
              </a:rPr>
              <a:t>فوق لیسانس مهندسی مواد (شناسایی و انتخاب مواد فلزی )</a:t>
            </a:r>
          </a:p>
          <a:p>
            <a:pPr marL="0" marR="0" lvl="0" indent="0" algn="ctr" defTabSz="914400" rtl="1" eaLnBrk="0" fontAlgn="base" latinLnBrk="0" hangingPunct="0">
              <a:lnSpc>
                <a:spcPct val="100000"/>
              </a:lnSpc>
              <a:spcBef>
                <a:spcPct val="0"/>
              </a:spcBef>
              <a:spcAft>
                <a:spcPct val="0"/>
              </a:spcAft>
              <a:buClrTx/>
              <a:buSzTx/>
              <a:buFontTx/>
              <a:buNone/>
              <a:tabLst>
                <a:tab pos="2444750" algn="l"/>
              </a:tabLst>
            </a:pPr>
            <a:endParaRPr lang="fa-IR" altLang="en-US" sz="1400" b="1" dirty="0">
              <a:solidFill>
                <a:srgbClr val="000000"/>
              </a:solidFill>
              <a:latin typeface="Naznin" charset="0"/>
            </a:endParaRPr>
          </a:p>
          <a:p>
            <a:pPr marL="0" marR="0" lvl="0" indent="0" algn="ctr" defTabSz="914400" rtl="1" eaLnBrk="0" fontAlgn="base" latinLnBrk="0" hangingPunct="0">
              <a:lnSpc>
                <a:spcPct val="100000"/>
              </a:lnSpc>
              <a:spcBef>
                <a:spcPct val="0"/>
              </a:spcBef>
              <a:spcAft>
                <a:spcPct val="0"/>
              </a:spcAft>
              <a:buClrTx/>
              <a:buSzTx/>
              <a:buFontTx/>
              <a:buNone/>
              <a:tabLst>
                <a:tab pos="2444750" algn="l"/>
              </a:tabLst>
            </a:pPr>
            <a:endParaRPr kumimoji="0" lang="fa-IR" altLang="en-US" sz="1400" b="1" i="0" u="none" strike="noStrike" cap="none" normalizeH="0" baseline="0" dirty="0" smtClean="0">
              <a:ln>
                <a:noFill/>
              </a:ln>
              <a:solidFill>
                <a:srgbClr val="000000"/>
              </a:solidFill>
              <a:effectLst/>
              <a:latin typeface="Naznin"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2444750" algn="l"/>
              </a:tabLst>
            </a:pPr>
            <a:endParaRPr lang="fa-IR" altLang="en-US" sz="1400" b="1" dirty="0">
              <a:solidFill>
                <a:srgbClr val="000000"/>
              </a:solidFill>
              <a:latin typeface="Naznin" charset="0"/>
            </a:endParaRPr>
          </a:p>
          <a:p>
            <a:pPr marL="0" marR="0" lvl="0" indent="0" algn="ctr" defTabSz="914400" rtl="1" eaLnBrk="0" fontAlgn="base" latinLnBrk="0" hangingPunct="0">
              <a:lnSpc>
                <a:spcPct val="100000"/>
              </a:lnSpc>
              <a:spcBef>
                <a:spcPct val="0"/>
              </a:spcBef>
              <a:spcAft>
                <a:spcPct val="0"/>
              </a:spcAft>
              <a:buClrTx/>
              <a:buSzTx/>
              <a:buFontTx/>
              <a:buNone/>
              <a:tabLst>
                <a:tab pos="2444750" algn="l"/>
              </a:tabLst>
            </a:pPr>
            <a:endParaRPr kumimoji="0" lang="fa-IR" altLang="en-US" sz="1400" b="1" i="0" u="none" strike="noStrike" cap="none" normalizeH="0" baseline="0" dirty="0" smtClean="0">
              <a:ln>
                <a:noFill/>
              </a:ln>
              <a:solidFill>
                <a:srgbClr val="000000"/>
              </a:solidFill>
              <a:effectLst/>
              <a:latin typeface="Naznin" charset="0"/>
              <a:cs typeface="Arial" pitchFamily="34" charset="0"/>
            </a:endParaRPr>
          </a:p>
          <a:p>
            <a:pPr lvl="0" algn="ctr" eaLnBrk="0" hangingPunct="0"/>
            <a:r>
              <a:rPr lang="fa-IR" altLang="en-US" b="1" dirty="0" smtClean="0">
                <a:solidFill>
                  <a:srgbClr val="000000"/>
                </a:solidFill>
                <a:latin typeface="Naznin" charset="0"/>
              </a:rPr>
              <a:t>پنج جلسه </a:t>
            </a:r>
            <a:r>
              <a:rPr lang="fa-IR" altLang="en-US" b="1" dirty="0">
                <a:solidFill>
                  <a:srgbClr val="000000"/>
                </a:solidFill>
                <a:latin typeface="Naznin" charset="0"/>
              </a:rPr>
              <a:t>درس تکنولوژی جوشکاری </a:t>
            </a:r>
            <a:endParaRPr kumimoji="0" lang="en-US" altLang="en-US" b="1" i="0" u="none" strike="noStrike" cap="none" normalizeH="0" baseline="0" dirty="0" smtClean="0">
              <a:ln>
                <a:noFill/>
              </a:ln>
              <a:solidFill>
                <a:srgbClr val="0033CC"/>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2444750" algn="l"/>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6" descr="C:\Documents and Settings\pooyesh\My Documents\My Pictures\besmellah_59.jpg"/>
          <p:cNvPicPr>
            <a:picLocks noChangeAspect="1" noChangeArrowheads="1"/>
          </p:cNvPicPr>
          <p:nvPr/>
        </p:nvPicPr>
        <p:blipFill>
          <a:blip r:embed="rId4"/>
          <a:srcRect/>
          <a:stretch>
            <a:fillRect/>
          </a:stretch>
        </p:blipFill>
        <p:spPr bwMode="auto">
          <a:xfrm>
            <a:off x="3657600" y="-84155"/>
            <a:ext cx="2608262" cy="20098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3256199"/>
      </p:ext>
    </p:extLst>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 H砂W砂焑真㱸眭स∘ ⇬ Ğ砂䇸"/>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404938" y="476250"/>
            <a:ext cx="6480175" cy="2251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1" name="Picture 5" descr="H砂W砂焑真㱸眭सĞ砂䇸"/>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55650" y="3068638"/>
            <a:ext cx="7561263" cy="3548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box(in)">
                                      <p:cBhvr>
                                        <p:cTn id="7" dur="500"/>
                                        <p:tgtEl>
                                          <p:spTgt spid="24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4581"/>
                                        </p:tgtEl>
                                        <p:attrNameLst>
                                          <p:attrName>style.visibility</p:attrName>
                                        </p:attrNameLst>
                                      </p:cBhvr>
                                      <p:to>
                                        <p:strVal val="visible"/>
                                      </p:to>
                                    </p:set>
                                    <p:anim calcmode="lin" valueType="num">
                                      <p:cBhvr additive="base">
                                        <p:cTn id="12" dur="500" fill="hold"/>
                                        <p:tgtEl>
                                          <p:spTgt spid="24581"/>
                                        </p:tgtEl>
                                        <p:attrNameLst>
                                          <p:attrName>ppt_x</p:attrName>
                                        </p:attrNameLst>
                                      </p:cBhvr>
                                      <p:tavLst>
                                        <p:tav tm="0">
                                          <p:val>
                                            <p:strVal val="#ppt_x"/>
                                          </p:val>
                                        </p:tav>
                                        <p:tav tm="100000">
                                          <p:val>
                                            <p:strVal val="#ppt_x"/>
                                          </p:val>
                                        </p:tav>
                                      </p:tavLst>
                                    </p:anim>
                                    <p:anim calcmode="lin" valueType="num">
                                      <p:cBhvr additive="base">
                                        <p:cTn id="13"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ltLang="en-US" sz="2400" b="1">
                <a:solidFill>
                  <a:srgbClr val="0033CC"/>
                </a:solidFill>
                <a:cs typeface="2  Zar" pitchFamily="2" charset="-78"/>
              </a:rPr>
              <a:t>.B</a:t>
            </a:r>
            <a:r>
              <a:rPr lang="fa-IR" altLang="en-US" sz="2400" b="1">
                <a:solidFill>
                  <a:srgbClr val="0033CC"/>
                </a:solidFill>
                <a:cs typeface="2  Zar" pitchFamily="2" charset="-78"/>
              </a:rPr>
              <a:t>طول قوس ( ولتاژ قوس ) :</a:t>
            </a:r>
            <a:r>
              <a:rPr lang="fa-IR" altLang="en-US" sz="2400">
                <a:solidFill>
                  <a:srgbClr val="0033CC"/>
                </a:solidFill>
                <a:cs typeface="2  Zar" pitchFamily="2" charset="-78"/>
              </a:rPr>
              <a:t/>
            </a:r>
            <a:br>
              <a:rPr lang="fa-IR" altLang="en-US" sz="2400">
                <a:solidFill>
                  <a:srgbClr val="0033CC"/>
                </a:solidFill>
                <a:cs typeface="2  Zar" pitchFamily="2" charset="-78"/>
              </a:rPr>
            </a:br>
            <a:endParaRPr lang="en-US" altLang="en-US" sz="2400">
              <a:solidFill>
                <a:srgbClr val="0033CC"/>
              </a:solidFill>
              <a:cs typeface="2  Zar" pitchFamily="2" charset="-78"/>
            </a:endParaRPr>
          </a:p>
        </p:txBody>
      </p:sp>
      <p:sp>
        <p:nvSpPr>
          <p:cNvPr id="27651" name="Rectangle 3"/>
          <p:cNvSpPr>
            <a:spLocks noGrp="1" noChangeArrowheads="1"/>
          </p:cNvSpPr>
          <p:nvPr>
            <p:ph type="body" idx="1"/>
          </p:nvPr>
        </p:nvSpPr>
        <p:spPr/>
        <p:txBody>
          <a:bodyPr/>
          <a:lstStyle/>
          <a:p>
            <a:pPr marL="609600" indent="-609600">
              <a:buFontTx/>
              <a:buNone/>
            </a:pPr>
            <a:r>
              <a:rPr lang="fa-IR" altLang="en-US" sz="2000">
                <a:cs typeface="2  Zar" pitchFamily="2" charset="-78"/>
              </a:rPr>
              <a:t>طول قوس عبارت است از فاصلة بين سر الكترود تا سطح قطعه مورد جوشكاري به هنگام برقراري قوس ، در </a:t>
            </a:r>
          </a:p>
          <a:p>
            <a:pPr marL="609600" indent="-609600">
              <a:buFontTx/>
              <a:buNone/>
            </a:pPr>
            <a:r>
              <a:rPr lang="fa-IR" altLang="en-US" sz="2000">
                <a:cs typeface="2  Zar" pitchFamily="2" charset="-78"/>
              </a:rPr>
              <a:t>نتيجه طول قوس در هنگام جوشكاري تأثير زيادي بر روي جوش مي گذارد.</a:t>
            </a:r>
            <a:endParaRPr lang="en-US" altLang="en-US" sz="2000">
              <a:cs typeface="2  Zar" pitchFamily="2" charset="-78"/>
            </a:endParaRPr>
          </a:p>
        </p:txBody>
      </p:sp>
      <p:pic>
        <p:nvPicPr>
          <p:cNvPr id="27652" name="Picture 4" descr="H砂W砂焑真㱸眭स攐擤Ğ砂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2509838"/>
            <a:ext cx="511175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ox(in)">
                                      <p:cBhvr>
                                        <p:cTn id="7" dur="5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circle(in)">
                                      <p:cBhvr>
                                        <p:cTn id="12" dur="2000"/>
                                        <p:tgtEl>
                                          <p:spTgt spid="27651">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7651">
                                            <p:txEl>
                                              <p:pRg st="1" end="1"/>
                                            </p:txEl>
                                          </p:spTgt>
                                        </p:tgtEl>
                                        <p:attrNameLst>
                                          <p:attrName>style.visibility</p:attrName>
                                        </p:attrNameLst>
                                      </p:cBhvr>
                                      <p:to>
                                        <p:strVal val="visible"/>
                                      </p:to>
                                    </p:set>
                                    <p:animEffect transition="in" filter="circle(in)">
                                      <p:cBhvr>
                                        <p:cTn id="15" dur="2000"/>
                                        <p:tgtEl>
                                          <p:spTgt spid="2765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4" fill="hold" nodeType="clickEffect">
                                  <p:stCondLst>
                                    <p:cond delay="0"/>
                                  </p:stCondLst>
                                  <p:childTnLst>
                                    <p:set>
                                      <p:cBhvr>
                                        <p:cTn id="19" dur="1" fill="hold">
                                          <p:stCondLst>
                                            <p:cond delay="0"/>
                                          </p:stCondLst>
                                        </p:cTn>
                                        <p:tgtEl>
                                          <p:spTgt spid="27652"/>
                                        </p:tgtEl>
                                        <p:attrNameLst>
                                          <p:attrName>style.visibility</p:attrName>
                                        </p:attrNameLst>
                                      </p:cBhvr>
                                      <p:to>
                                        <p:strVal val="visible"/>
                                      </p:to>
                                    </p:set>
                                    <p:animEffect transition="in" filter="wheel(4)">
                                      <p:cBhvr>
                                        <p:cTn id="20"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250825" y="115888"/>
            <a:ext cx="8642350" cy="5792787"/>
          </a:xfrm>
        </p:spPr>
        <p:txBody>
          <a:bodyPr/>
          <a:lstStyle/>
          <a:p>
            <a:pPr>
              <a:lnSpc>
                <a:spcPct val="90000"/>
              </a:lnSpc>
              <a:buFontTx/>
              <a:buNone/>
            </a:pPr>
            <a:r>
              <a:rPr lang="fa-IR" altLang="en-US" sz="2000">
                <a:cs typeface="2  Zar" pitchFamily="2" charset="-78"/>
              </a:rPr>
              <a:t> طول قوس با ولتاژ دو سر قوس رابطة مستقيم دارد يعني براي اين كه ولتاژ دو برابر شود ، بايد طول قوس را زياد و در حدود دو برابر كنيم.</a:t>
            </a:r>
          </a:p>
          <a:p>
            <a:pPr>
              <a:lnSpc>
                <a:spcPct val="90000"/>
              </a:lnSpc>
              <a:buFontTx/>
              <a:buNone/>
            </a:pPr>
            <a:r>
              <a:rPr lang="fa-IR" altLang="en-US" sz="2000">
                <a:cs typeface="2  Zar" pitchFamily="2" charset="-78"/>
              </a:rPr>
              <a:t>   ما در اين فرآيند جوشكاري داراي دو نوع ولتاژ مي باشيم كه عبارتند از :</a:t>
            </a:r>
            <a:endParaRPr lang="fa-IR" altLang="en-US" sz="2000" b="1">
              <a:cs typeface="2  Zar" pitchFamily="2" charset="-78"/>
            </a:endParaRPr>
          </a:p>
          <a:p>
            <a:pPr>
              <a:lnSpc>
                <a:spcPct val="90000"/>
              </a:lnSpc>
              <a:buFontTx/>
              <a:buNone/>
            </a:pPr>
            <a:r>
              <a:rPr lang="fa-IR" altLang="en-US" sz="2000" b="1">
                <a:cs typeface="2  Zar" pitchFamily="2" charset="-78"/>
              </a:rPr>
              <a:t>   </a:t>
            </a:r>
            <a:r>
              <a:rPr lang="fa-IR" altLang="en-US" sz="2000" b="1">
                <a:solidFill>
                  <a:srgbClr val="FF3300"/>
                </a:solidFill>
                <a:cs typeface="2  Zar" pitchFamily="2" charset="-78"/>
              </a:rPr>
              <a:t>ولتاژ مدار باز :</a:t>
            </a:r>
            <a:r>
              <a:rPr lang="fa-IR" altLang="en-US" sz="2000" b="1">
                <a:cs typeface="2  Zar" pitchFamily="2" charset="-78"/>
              </a:rPr>
              <a:t> </a:t>
            </a:r>
            <a:r>
              <a:rPr lang="fa-IR" altLang="en-US" sz="2000">
                <a:cs typeface="2  Zar" pitchFamily="2" charset="-78"/>
              </a:rPr>
              <a:t>ولتاژي كه قبل از جوشكاري روي دستگاه تنظيم مي شود را ولتاژ مدار باز گويند و معمولاً اين ولتاژ برابر 50 الي 80 ولت مي باشد.</a:t>
            </a:r>
            <a:endParaRPr lang="fa-IR" altLang="en-US" sz="2000" b="1">
              <a:cs typeface="2  Zar" pitchFamily="2" charset="-78"/>
            </a:endParaRPr>
          </a:p>
          <a:p>
            <a:pPr>
              <a:lnSpc>
                <a:spcPct val="90000"/>
              </a:lnSpc>
              <a:buFontTx/>
              <a:buNone/>
            </a:pPr>
            <a:r>
              <a:rPr lang="fa-IR" altLang="en-US" sz="2000" b="1">
                <a:cs typeface="2  Zar" pitchFamily="2" charset="-78"/>
              </a:rPr>
              <a:t>   </a:t>
            </a:r>
            <a:r>
              <a:rPr lang="fa-IR" altLang="en-US" sz="2000" b="1">
                <a:solidFill>
                  <a:srgbClr val="FF3300"/>
                </a:solidFill>
                <a:cs typeface="2  Zar" pitchFamily="2" charset="-78"/>
              </a:rPr>
              <a:t>ولتاژ قوس :</a:t>
            </a:r>
            <a:r>
              <a:rPr lang="fa-IR" altLang="en-US" sz="2000" b="1">
                <a:cs typeface="2  Zar" pitchFamily="2" charset="-78"/>
              </a:rPr>
              <a:t> </a:t>
            </a:r>
            <a:r>
              <a:rPr lang="fa-IR" altLang="en-US" sz="2000">
                <a:cs typeface="2  Zar" pitchFamily="2" charset="-78"/>
              </a:rPr>
              <a:t>ولتاژي كه بر در هنگام جوشكاري بر روي دستگاه مي باشد را ولتاژ قوس مي گويند و معمولاً اين ولتاژ نصف ولتاژ مدار باز است. </a:t>
            </a:r>
          </a:p>
          <a:p>
            <a:pPr>
              <a:lnSpc>
                <a:spcPct val="90000"/>
              </a:lnSpc>
              <a:buFontTx/>
              <a:buNone/>
            </a:pPr>
            <a:r>
              <a:rPr lang="fa-IR" altLang="en-US" sz="2000">
                <a:cs typeface="2  Zar" pitchFamily="2" charset="-78"/>
              </a:rPr>
              <a:t>البته بايد به اين نكته اشاره كرد كه در جوشكاري ولتاژ بالا مورد استفاده قرار نمي گيرد و آمپر بالا مورد استفاده قرار مي گيرد و جوشكاري با ولتاژ بالا خطر برق گرفتگي نيز دارد.</a:t>
            </a:r>
          </a:p>
          <a:p>
            <a:pPr>
              <a:lnSpc>
                <a:spcPct val="90000"/>
              </a:lnSpc>
              <a:buFontTx/>
              <a:buNone/>
            </a:pPr>
            <a:r>
              <a:rPr lang="fa-IR" altLang="en-US" sz="2000">
                <a:cs typeface="2  Zar" pitchFamily="2" charset="-78"/>
              </a:rPr>
              <a:t>   عملاً براي جوشكار اندازه گيري دقيق طول قوس هنگام جوشكاري مقدور نيست ولي جوشكار مي تواند با گوش دادن به صداي قوس و يا تمرين و تجربه طول قوس مناسب را برقرار سازد.</a:t>
            </a:r>
            <a:endParaRPr lang="en-US" altLang="en-US" sz="2000">
              <a:cs typeface="2  Zar" pitchFamily="2" charset="-78"/>
            </a:endParaRPr>
          </a:p>
        </p:txBody>
      </p:sp>
      <p:pic>
        <p:nvPicPr>
          <p:cNvPr id="28676" name="Picture 4" descr="H砂W砂焑真㱸眭सᦰᦄĞ砂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3579813"/>
            <a:ext cx="5040313"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67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8675">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 calcmode="lin" valueType="num">
                                      <p:cBhvr>
                                        <p:cTn id="12" dur="500" fill="hold"/>
                                        <p:tgtEl>
                                          <p:spTgt spid="2867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867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8675">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 calcmode="lin" valueType="num">
                                      <p:cBhvr>
                                        <p:cTn id="17" dur="500" fill="hold"/>
                                        <p:tgtEl>
                                          <p:spTgt spid="2867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867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8675">
                                            <p:txEl>
                                              <p:pRg st="2" end="2"/>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 calcmode="lin" valueType="num">
                                      <p:cBhvr>
                                        <p:cTn id="22" dur="500" fill="hold"/>
                                        <p:tgtEl>
                                          <p:spTgt spid="2867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867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8675">
                                            <p:txEl>
                                              <p:pRg st="3" end="3"/>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 calcmode="lin" valueType="num">
                                      <p:cBhvr>
                                        <p:cTn id="27" dur="500" fill="hold"/>
                                        <p:tgtEl>
                                          <p:spTgt spid="28675">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8675">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28675">
                                            <p:txEl>
                                              <p:pRg st="4" end="4"/>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 calcmode="lin" valueType="num">
                                      <p:cBhvr>
                                        <p:cTn id="32" dur="500" fill="hold"/>
                                        <p:tgtEl>
                                          <p:spTgt spid="28675">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28675">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28675">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28676"/>
                                        </p:tgtEl>
                                        <p:attrNameLst>
                                          <p:attrName>style.visibility</p:attrName>
                                        </p:attrNameLst>
                                      </p:cBhvr>
                                      <p:to>
                                        <p:strVal val="visible"/>
                                      </p:to>
                                    </p:set>
                                    <p:animEffect transition="in" filter="fade">
                                      <p:cBhvr>
                                        <p:cTn id="39" dur="2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484438" y="274638"/>
            <a:ext cx="4175125" cy="633412"/>
          </a:xfrm>
        </p:spPr>
        <p:txBody>
          <a:bodyPr/>
          <a:lstStyle/>
          <a:p>
            <a:r>
              <a:rPr lang="fa-IR" altLang="en-US" sz="2400" b="1">
                <a:solidFill>
                  <a:srgbClr val="0033CC"/>
                </a:solidFill>
                <a:cs typeface="2  Zar" pitchFamily="2" charset="-78"/>
              </a:rPr>
              <a:t>محاسبة ولتاژ جوشكاري :</a:t>
            </a:r>
            <a:r>
              <a:rPr lang="fa-IR" altLang="en-US" sz="2400">
                <a:solidFill>
                  <a:srgbClr val="0033CC"/>
                </a:solidFill>
                <a:cs typeface="2  Zar" pitchFamily="2" charset="-78"/>
              </a:rPr>
              <a:t/>
            </a:r>
            <a:br>
              <a:rPr lang="fa-IR" altLang="en-US" sz="2400">
                <a:solidFill>
                  <a:srgbClr val="0033CC"/>
                </a:solidFill>
                <a:cs typeface="2  Zar" pitchFamily="2" charset="-78"/>
              </a:rPr>
            </a:br>
            <a:endParaRPr lang="en-US" altLang="en-US" sz="2400">
              <a:solidFill>
                <a:srgbClr val="0033CC"/>
              </a:solidFill>
              <a:cs typeface="2  Zar" pitchFamily="2" charset="-78"/>
            </a:endParaRPr>
          </a:p>
        </p:txBody>
      </p:sp>
      <p:sp>
        <p:nvSpPr>
          <p:cNvPr id="29699" name="Rectangle 3"/>
          <p:cNvSpPr>
            <a:spLocks noGrp="1" noChangeArrowheads="1"/>
          </p:cNvSpPr>
          <p:nvPr>
            <p:ph type="body" idx="1"/>
          </p:nvPr>
        </p:nvSpPr>
        <p:spPr>
          <a:xfrm>
            <a:off x="0" y="908050"/>
            <a:ext cx="9144000" cy="5616575"/>
          </a:xfrm>
        </p:spPr>
        <p:txBody>
          <a:bodyPr/>
          <a:lstStyle/>
          <a:p>
            <a:pPr>
              <a:lnSpc>
                <a:spcPct val="80000"/>
              </a:lnSpc>
              <a:buFontTx/>
              <a:buNone/>
            </a:pPr>
            <a:r>
              <a:rPr lang="fa-IR" altLang="en-US" sz="2000">
                <a:cs typeface="2  Zar" pitchFamily="2" charset="-78"/>
              </a:rPr>
              <a:t>براي محاسبة ولتاژ جوشكاري مي توانيم از فرمول زير استفاده نماييم :</a:t>
            </a:r>
            <a:endParaRPr lang="en-US" altLang="en-US" sz="2000">
              <a:cs typeface="2  Zar" pitchFamily="2" charset="-78"/>
            </a:endParaRPr>
          </a:p>
          <a:p>
            <a:pPr>
              <a:lnSpc>
                <a:spcPct val="80000"/>
              </a:lnSpc>
              <a:buFontTx/>
              <a:buNone/>
            </a:pPr>
            <a:r>
              <a:rPr lang="en-US" altLang="en-US" sz="2000">
                <a:solidFill>
                  <a:srgbClr val="FF3300"/>
                </a:solidFill>
                <a:cs typeface="2  Zar" pitchFamily="2" charset="-78"/>
              </a:rPr>
              <a:t>I                                                                                </a:t>
            </a:r>
            <a:r>
              <a:rPr lang="fa-IR" altLang="en-US" sz="2000">
                <a:solidFill>
                  <a:srgbClr val="FF3300"/>
                </a:solidFill>
                <a:cs typeface="2  Zar" pitchFamily="2" charset="-78"/>
              </a:rPr>
              <a:t> * ( </a:t>
            </a:r>
            <a:r>
              <a:rPr lang="en-US" altLang="en-US" sz="2000">
                <a:solidFill>
                  <a:srgbClr val="FF3300"/>
                </a:solidFill>
                <a:cs typeface="2  Zar" pitchFamily="2" charset="-78"/>
              </a:rPr>
              <a:t>Ld /10S</a:t>
            </a:r>
            <a:r>
              <a:rPr lang="fa-IR" altLang="en-US" sz="2000">
                <a:solidFill>
                  <a:srgbClr val="FF3300"/>
                </a:solidFill>
                <a:cs typeface="2  Zar" pitchFamily="2" charset="-78"/>
              </a:rPr>
              <a:t> ) + </a:t>
            </a:r>
            <a:r>
              <a:rPr lang="en-US" altLang="en-US" sz="2000">
                <a:solidFill>
                  <a:srgbClr val="FF3300"/>
                </a:solidFill>
                <a:cs typeface="2  Zar" pitchFamily="2" charset="-78"/>
              </a:rPr>
              <a:t>K</a:t>
            </a:r>
            <a:r>
              <a:rPr lang="fa-IR" altLang="en-US" sz="2000">
                <a:solidFill>
                  <a:srgbClr val="FF3300"/>
                </a:solidFill>
                <a:cs typeface="2  Zar" pitchFamily="2" charset="-78"/>
              </a:rPr>
              <a:t> = </a:t>
            </a:r>
            <a:r>
              <a:rPr lang="en-US" altLang="en-US" sz="2000">
                <a:solidFill>
                  <a:srgbClr val="FF3300"/>
                </a:solidFill>
                <a:cs typeface="2  Zar" pitchFamily="2" charset="-78"/>
              </a:rPr>
              <a:t>V</a:t>
            </a:r>
            <a:endParaRPr lang="fa-IR" altLang="en-US" sz="2000">
              <a:solidFill>
                <a:srgbClr val="FF3300"/>
              </a:solidFill>
              <a:cs typeface="2  Zar" pitchFamily="2" charset="-78"/>
            </a:endParaRPr>
          </a:p>
          <a:p>
            <a:pPr>
              <a:lnSpc>
                <a:spcPct val="80000"/>
              </a:lnSpc>
              <a:buFontTx/>
              <a:buNone/>
            </a:pPr>
            <a:r>
              <a:rPr lang="fa-IR" altLang="en-US" sz="2000">
                <a:cs typeface="2  Zar" pitchFamily="2" charset="-78"/>
              </a:rPr>
              <a:t>   در اين رابطه داريم :</a:t>
            </a:r>
            <a:endParaRPr lang="en-US" altLang="en-US" sz="2000">
              <a:cs typeface="2  Zar" pitchFamily="2" charset="-78"/>
            </a:endParaRPr>
          </a:p>
          <a:p>
            <a:pPr>
              <a:lnSpc>
                <a:spcPct val="80000"/>
              </a:lnSpc>
              <a:buFontTx/>
              <a:buNone/>
            </a:pPr>
            <a:r>
              <a:rPr lang="en-US" altLang="en-US" sz="2000">
                <a:cs typeface="2  Zar" pitchFamily="2" charset="-78"/>
              </a:rPr>
              <a:t>V</a:t>
            </a:r>
            <a:r>
              <a:rPr lang="fa-IR" altLang="en-US" sz="2000">
                <a:cs typeface="2  Zar" pitchFamily="2" charset="-78"/>
              </a:rPr>
              <a:t> = ولتاژ جوشكاري                                          </a:t>
            </a:r>
            <a:r>
              <a:rPr lang="en-US" altLang="en-US" sz="2000">
                <a:cs typeface="2  Zar" pitchFamily="2" charset="-78"/>
              </a:rPr>
              <a:t>K</a:t>
            </a:r>
            <a:r>
              <a:rPr lang="fa-IR" altLang="en-US" sz="2000">
                <a:cs typeface="2  Zar" pitchFamily="2" charset="-78"/>
              </a:rPr>
              <a:t> = ضريب ثابت براي هر فلز </a:t>
            </a:r>
            <a:endParaRPr lang="en-US" altLang="en-US" sz="2000">
              <a:cs typeface="2  Zar" pitchFamily="2" charset="-78"/>
            </a:endParaRPr>
          </a:p>
          <a:p>
            <a:pPr>
              <a:lnSpc>
                <a:spcPct val="80000"/>
              </a:lnSpc>
              <a:buFontTx/>
              <a:buNone/>
            </a:pPr>
            <a:r>
              <a:rPr lang="en-US" altLang="en-US" sz="2000">
                <a:cs typeface="2  Zar" pitchFamily="2" charset="-78"/>
              </a:rPr>
              <a:t>L</a:t>
            </a:r>
            <a:r>
              <a:rPr lang="fa-IR" altLang="en-US" sz="2000">
                <a:cs typeface="2  Zar" pitchFamily="2" charset="-78"/>
              </a:rPr>
              <a:t> = طول قوس ( در اين معادله معمولاً طول قوس را برابر 3 ميليمتر در نظر مي گيريم و اصلاً به قطر الكترود بستگي ندارد. )</a:t>
            </a:r>
            <a:endParaRPr lang="en-US" altLang="en-US" sz="2000">
              <a:cs typeface="2  Zar" pitchFamily="2" charset="-78"/>
            </a:endParaRPr>
          </a:p>
          <a:p>
            <a:pPr>
              <a:lnSpc>
                <a:spcPct val="80000"/>
              </a:lnSpc>
              <a:buFontTx/>
              <a:buNone/>
            </a:pPr>
            <a:r>
              <a:rPr lang="en-US" altLang="en-US" sz="2000">
                <a:cs typeface="2  Zar" pitchFamily="2" charset="-78"/>
              </a:rPr>
              <a:t>d</a:t>
            </a:r>
            <a:r>
              <a:rPr lang="fa-IR" altLang="en-US" sz="2000">
                <a:cs typeface="2  Zar" pitchFamily="2" charset="-78"/>
              </a:rPr>
              <a:t> = قطر الكترود ( منظور از قطر الكترود ، قطر مغزي يا مفتول الكترود مي باشد. )</a:t>
            </a:r>
            <a:endParaRPr lang="en-US" altLang="en-US" sz="2000">
              <a:cs typeface="2  Zar" pitchFamily="2" charset="-78"/>
            </a:endParaRPr>
          </a:p>
          <a:p>
            <a:pPr>
              <a:lnSpc>
                <a:spcPct val="80000"/>
              </a:lnSpc>
              <a:buFontTx/>
              <a:buNone/>
            </a:pPr>
            <a:r>
              <a:rPr lang="en-US" altLang="en-US" sz="2000">
                <a:cs typeface="2  Zar" pitchFamily="2" charset="-78"/>
              </a:rPr>
              <a:t>S</a:t>
            </a:r>
            <a:r>
              <a:rPr lang="fa-IR" altLang="en-US" sz="2000">
                <a:cs typeface="2  Zar" pitchFamily="2" charset="-78"/>
              </a:rPr>
              <a:t> = مساحت مقطع الكترود مي باشد.                   </a:t>
            </a:r>
            <a:r>
              <a:rPr lang="en-US" altLang="en-US" sz="2000">
                <a:cs typeface="2  Zar" pitchFamily="2" charset="-78"/>
              </a:rPr>
              <a:t>I</a:t>
            </a:r>
            <a:r>
              <a:rPr lang="fa-IR" altLang="en-US" sz="2000">
                <a:cs typeface="2  Zar" pitchFamily="2" charset="-78"/>
              </a:rPr>
              <a:t> = آمپر جوشكاري</a:t>
            </a:r>
          </a:p>
          <a:p>
            <a:pPr>
              <a:lnSpc>
                <a:spcPct val="80000"/>
              </a:lnSpc>
              <a:buFontTx/>
              <a:buNone/>
            </a:pPr>
            <a:r>
              <a:rPr lang="fa-IR" altLang="en-US" sz="2000">
                <a:cs typeface="2  Zar" pitchFamily="2" charset="-78"/>
              </a:rPr>
              <a:t>   از رابطة بالا نتايج زير قابل استنباط مي باشد :</a:t>
            </a:r>
          </a:p>
          <a:p>
            <a:pPr lvl="1">
              <a:lnSpc>
                <a:spcPct val="80000"/>
              </a:lnSpc>
              <a:buFontTx/>
              <a:buNone/>
            </a:pPr>
            <a:r>
              <a:rPr lang="fa-IR" altLang="en-US" sz="2000">
                <a:cs typeface="2  Zar" pitchFamily="2" charset="-78"/>
              </a:rPr>
              <a:t>ولتاژ جوشكاري با طول قوس رابطة مستقيم دارد يعني با افزايش طول قوس ولتاژ جوشكاري نيز افزايش مي يابد.</a:t>
            </a:r>
          </a:p>
          <a:p>
            <a:pPr lvl="1">
              <a:lnSpc>
                <a:spcPct val="80000"/>
              </a:lnSpc>
              <a:buFontTx/>
              <a:buNone/>
            </a:pPr>
            <a:r>
              <a:rPr lang="fa-IR" altLang="en-US" sz="2000">
                <a:cs typeface="2  Zar" pitchFamily="2" charset="-78"/>
              </a:rPr>
              <a:t>ولتاژ جوشكاري با قطر الكترود رابطة مستقيم دارد ولي باز هم اگر قطر الكترود زياد شود ولتاژ جوشكاري كم</a:t>
            </a:r>
          </a:p>
          <a:p>
            <a:pPr lvl="1">
              <a:lnSpc>
                <a:spcPct val="80000"/>
              </a:lnSpc>
              <a:buFontTx/>
              <a:buNone/>
            </a:pPr>
            <a:r>
              <a:rPr lang="fa-IR" altLang="en-US" sz="2000">
                <a:cs typeface="2  Zar" pitchFamily="2" charset="-78"/>
              </a:rPr>
              <a:t> مي شود چون در اين حالت قطر الكترود به توان يك به صورت اضافه</a:t>
            </a:r>
          </a:p>
          <a:p>
            <a:pPr lvl="1">
              <a:lnSpc>
                <a:spcPct val="80000"/>
              </a:lnSpc>
              <a:buFontTx/>
              <a:buNone/>
            </a:pPr>
            <a:r>
              <a:rPr lang="fa-IR" altLang="en-US" sz="2000">
                <a:cs typeface="2  Zar" pitchFamily="2" charset="-78"/>
              </a:rPr>
              <a:t> و به توان دو به مخرج ( </a:t>
            </a:r>
            <a:r>
              <a:rPr lang="en-US" altLang="en-US" sz="2000">
                <a:cs typeface="2  Zar" pitchFamily="2" charset="-78"/>
              </a:rPr>
              <a:t>S</a:t>
            </a:r>
            <a:r>
              <a:rPr lang="fa-IR" altLang="en-US" sz="2000">
                <a:cs typeface="2  Zar" pitchFamily="2" charset="-78"/>
              </a:rPr>
              <a:t> ) اضافه مي شود ، كه در كل با افزايش قطر</a:t>
            </a:r>
          </a:p>
          <a:p>
            <a:pPr lvl="1">
              <a:lnSpc>
                <a:spcPct val="80000"/>
              </a:lnSpc>
              <a:buFontTx/>
              <a:buNone/>
            </a:pPr>
            <a:r>
              <a:rPr lang="fa-IR" altLang="en-US" sz="2000">
                <a:cs typeface="2  Zar" pitchFamily="2" charset="-78"/>
              </a:rPr>
              <a:t> الكترود با كاهش ولتاژ روبرو مي شويم.</a:t>
            </a:r>
          </a:p>
          <a:p>
            <a:pPr lvl="1">
              <a:lnSpc>
                <a:spcPct val="80000"/>
              </a:lnSpc>
              <a:buFontTx/>
              <a:buNone/>
            </a:pPr>
            <a:r>
              <a:rPr lang="fa-IR" altLang="en-US" sz="2000">
                <a:cs typeface="2  Zar" pitchFamily="2" charset="-78"/>
              </a:rPr>
              <a:t>ولتاژ جوشكاري با مساحت سطح مقطع الكترود رابطة عكس دارد </a:t>
            </a:r>
          </a:p>
          <a:p>
            <a:pPr lvl="1">
              <a:lnSpc>
                <a:spcPct val="80000"/>
              </a:lnSpc>
              <a:buFontTx/>
              <a:buNone/>
            </a:pPr>
            <a:r>
              <a:rPr lang="fa-IR" altLang="en-US" sz="2000">
                <a:cs typeface="2  Zar" pitchFamily="2" charset="-78"/>
              </a:rPr>
              <a:t>يعني با افزايش سطح مقطع الكترود ولتاژ جوشكاري كاهش مي يابد.</a:t>
            </a:r>
          </a:p>
          <a:p>
            <a:pPr lvl="1">
              <a:lnSpc>
                <a:spcPct val="80000"/>
              </a:lnSpc>
              <a:buFontTx/>
              <a:buNone/>
            </a:pPr>
            <a:r>
              <a:rPr lang="fa-IR" altLang="en-US" sz="2000">
                <a:cs typeface="2  Zar" pitchFamily="2" charset="-78"/>
              </a:rPr>
              <a:t>ولتاژ جوشكاري با آمپر رابطة مستقيم دارد يعني با افزايش ولتاژ ، </a:t>
            </a:r>
          </a:p>
          <a:p>
            <a:pPr lvl="1">
              <a:lnSpc>
                <a:spcPct val="80000"/>
              </a:lnSpc>
              <a:buFontTx/>
              <a:buNone/>
            </a:pPr>
            <a:r>
              <a:rPr lang="fa-IR" altLang="en-US" sz="2000">
                <a:cs typeface="2  Zar" pitchFamily="2" charset="-78"/>
              </a:rPr>
              <a:t>آمپر جوشكاري نيز افزايش مي يابد.</a:t>
            </a:r>
            <a:endParaRPr lang="en-US" altLang="en-US" sz="2000">
              <a:cs typeface="2  Zar" pitchFamily="2" charset="-78"/>
            </a:endParaRPr>
          </a:p>
        </p:txBody>
      </p:sp>
      <p:pic>
        <p:nvPicPr>
          <p:cNvPr id="29700" name="Picture 4" descr="H砂W砂焑真㱸眭स攐擤Ğ砂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4221163"/>
            <a:ext cx="3059113"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amond(in)">
                                      <p:cBhvr>
                                        <p:cTn id="7" dur="2000"/>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diamond(in)">
                                      <p:cBhvr>
                                        <p:cTn id="12" dur="2000"/>
                                        <p:tgtEl>
                                          <p:spTgt spid="296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fade">
                                      <p:cBhvr>
                                        <p:cTn id="17" dur="2000"/>
                                        <p:tgtEl>
                                          <p:spTgt spid="296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29699">
                                            <p:txEl>
                                              <p:pRg st="2" end="2"/>
                                            </p:txEl>
                                          </p:spTgt>
                                        </p:tgtEl>
                                        <p:attrNameLst>
                                          <p:attrName>style.visibility</p:attrName>
                                        </p:attrNameLst>
                                      </p:cBhvr>
                                      <p:to>
                                        <p:strVal val="visible"/>
                                      </p:to>
                                    </p:set>
                                    <p:anim calcmode="lin" valueType="num">
                                      <p:cBhvr additive="base">
                                        <p:cTn id="22"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9699">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9699">
                                            <p:txEl>
                                              <p:pRg st="3" end="3"/>
                                            </p:txEl>
                                          </p:spTgt>
                                        </p:tgtEl>
                                        <p:attrNameLst>
                                          <p:attrName>style.visibility</p:attrName>
                                        </p:attrNameLst>
                                      </p:cBhvr>
                                      <p:to>
                                        <p:strVal val="visible"/>
                                      </p:to>
                                    </p:set>
                                    <p:anim calcmode="lin" valueType="num">
                                      <p:cBhvr additive="base">
                                        <p:cTn id="26"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9699">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9699">
                                            <p:txEl>
                                              <p:pRg st="4" end="4"/>
                                            </p:txEl>
                                          </p:spTgt>
                                        </p:tgtEl>
                                        <p:attrNameLst>
                                          <p:attrName>style.visibility</p:attrName>
                                        </p:attrNameLst>
                                      </p:cBhvr>
                                      <p:to>
                                        <p:strVal val="visible"/>
                                      </p:to>
                                    </p:set>
                                    <p:anim calcmode="lin" valueType="num">
                                      <p:cBhvr additive="base">
                                        <p:cTn id="30"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9699">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9699">
                                            <p:txEl>
                                              <p:pRg st="5" end="5"/>
                                            </p:txEl>
                                          </p:spTgt>
                                        </p:tgtEl>
                                        <p:attrNameLst>
                                          <p:attrName>style.visibility</p:attrName>
                                        </p:attrNameLst>
                                      </p:cBhvr>
                                      <p:to>
                                        <p:strVal val="visible"/>
                                      </p:to>
                                    </p:set>
                                    <p:anim calcmode="lin" valueType="num">
                                      <p:cBhvr additive="base">
                                        <p:cTn id="34"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9699">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9699">
                                            <p:txEl>
                                              <p:pRg st="6" end="6"/>
                                            </p:txEl>
                                          </p:spTgt>
                                        </p:tgtEl>
                                        <p:attrNameLst>
                                          <p:attrName>style.visibility</p:attrName>
                                        </p:attrNameLst>
                                      </p:cBhvr>
                                      <p:to>
                                        <p:strVal val="visible"/>
                                      </p:to>
                                    </p:set>
                                    <p:anim calcmode="lin" valueType="num">
                                      <p:cBhvr additive="base">
                                        <p:cTn id="38" dur="5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9699">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9699">
                                            <p:txEl>
                                              <p:pRg st="7" end="7"/>
                                            </p:txEl>
                                          </p:spTgt>
                                        </p:tgtEl>
                                        <p:attrNameLst>
                                          <p:attrName>style.visibility</p:attrName>
                                        </p:attrNameLst>
                                      </p:cBhvr>
                                      <p:to>
                                        <p:strVal val="visible"/>
                                      </p:to>
                                    </p:set>
                                    <p:anim calcmode="lin" valueType="num">
                                      <p:cBhvr additive="base">
                                        <p:cTn id="42" dur="500" fill="hold"/>
                                        <p:tgtEl>
                                          <p:spTgt spid="29699">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9699">
                                            <p:txEl>
                                              <p:pRg st="7" end="7"/>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9699">
                                            <p:txEl>
                                              <p:pRg st="8" end="8"/>
                                            </p:txEl>
                                          </p:spTgt>
                                        </p:tgtEl>
                                        <p:attrNameLst>
                                          <p:attrName>style.visibility</p:attrName>
                                        </p:attrNameLst>
                                      </p:cBhvr>
                                      <p:to>
                                        <p:strVal val="visible"/>
                                      </p:to>
                                    </p:set>
                                    <p:anim calcmode="lin" valueType="num">
                                      <p:cBhvr additive="base">
                                        <p:cTn id="46" dur="500" fill="hold"/>
                                        <p:tgtEl>
                                          <p:spTgt spid="29699">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9699">
                                            <p:txEl>
                                              <p:pRg st="8" end="8"/>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9699">
                                            <p:txEl>
                                              <p:pRg st="9" end="9"/>
                                            </p:txEl>
                                          </p:spTgt>
                                        </p:tgtEl>
                                        <p:attrNameLst>
                                          <p:attrName>style.visibility</p:attrName>
                                        </p:attrNameLst>
                                      </p:cBhvr>
                                      <p:to>
                                        <p:strVal val="visible"/>
                                      </p:to>
                                    </p:set>
                                    <p:anim calcmode="lin" valueType="num">
                                      <p:cBhvr additive="base">
                                        <p:cTn id="50" dur="500" fill="hold"/>
                                        <p:tgtEl>
                                          <p:spTgt spid="29699">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9699">
                                            <p:txEl>
                                              <p:pRg st="9" end="9"/>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9699">
                                            <p:txEl>
                                              <p:pRg st="10" end="10"/>
                                            </p:txEl>
                                          </p:spTgt>
                                        </p:tgtEl>
                                        <p:attrNameLst>
                                          <p:attrName>style.visibility</p:attrName>
                                        </p:attrNameLst>
                                      </p:cBhvr>
                                      <p:to>
                                        <p:strVal val="visible"/>
                                      </p:to>
                                    </p:set>
                                    <p:anim calcmode="lin" valueType="num">
                                      <p:cBhvr additive="base">
                                        <p:cTn id="54" dur="500" fill="hold"/>
                                        <p:tgtEl>
                                          <p:spTgt spid="29699">
                                            <p:txEl>
                                              <p:pRg st="10" end="1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9699">
                                            <p:txEl>
                                              <p:pRg st="10" end="10"/>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9699">
                                            <p:txEl>
                                              <p:pRg st="11" end="11"/>
                                            </p:txEl>
                                          </p:spTgt>
                                        </p:tgtEl>
                                        <p:attrNameLst>
                                          <p:attrName>style.visibility</p:attrName>
                                        </p:attrNameLst>
                                      </p:cBhvr>
                                      <p:to>
                                        <p:strVal val="visible"/>
                                      </p:to>
                                    </p:set>
                                    <p:anim calcmode="lin" valueType="num">
                                      <p:cBhvr additive="base">
                                        <p:cTn id="58" dur="500" fill="hold"/>
                                        <p:tgtEl>
                                          <p:spTgt spid="29699">
                                            <p:txEl>
                                              <p:pRg st="11" end="1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9699">
                                            <p:txEl>
                                              <p:pRg st="11" end="11"/>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9699">
                                            <p:txEl>
                                              <p:pRg st="12" end="12"/>
                                            </p:txEl>
                                          </p:spTgt>
                                        </p:tgtEl>
                                        <p:attrNameLst>
                                          <p:attrName>style.visibility</p:attrName>
                                        </p:attrNameLst>
                                      </p:cBhvr>
                                      <p:to>
                                        <p:strVal val="visible"/>
                                      </p:to>
                                    </p:set>
                                    <p:anim calcmode="lin" valueType="num">
                                      <p:cBhvr additive="base">
                                        <p:cTn id="62" dur="500" fill="hold"/>
                                        <p:tgtEl>
                                          <p:spTgt spid="29699">
                                            <p:txEl>
                                              <p:pRg st="12" end="1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9699">
                                            <p:txEl>
                                              <p:pRg st="12" end="12"/>
                                            </p:txEl>
                                          </p:spTgt>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29699">
                                            <p:txEl>
                                              <p:pRg st="13" end="13"/>
                                            </p:txEl>
                                          </p:spTgt>
                                        </p:tgtEl>
                                        <p:attrNameLst>
                                          <p:attrName>style.visibility</p:attrName>
                                        </p:attrNameLst>
                                      </p:cBhvr>
                                      <p:to>
                                        <p:strVal val="visible"/>
                                      </p:to>
                                    </p:set>
                                    <p:anim calcmode="lin" valueType="num">
                                      <p:cBhvr additive="base">
                                        <p:cTn id="66" dur="500" fill="hold"/>
                                        <p:tgtEl>
                                          <p:spTgt spid="29699">
                                            <p:txEl>
                                              <p:pRg st="13" end="1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9699">
                                            <p:txEl>
                                              <p:pRg st="13" end="13"/>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29699">
                                            <p:txEl>
                                              <p:pRg st="14" end="14"/>
                                            </p:txEl>
                                          </p:spTgt>
                                        </p:tgtEl>
                                        <p:attrNameLst>
                                          <p:attrName>style.visibility</p:attrName>
                                        </p:attrNameLst>
                                      </p:cBhvr>
                                      <p:to>
                                        <p:strVal val="visible"/>
                                      </p:to>
                                    </p:set>
                                    <p:anim calcmode="lin" valueType="num">
                                      <p:cBhvr additive="base">
                                        <p:cTn id="70" dur="500" fill="hold"/>
                                        <p:tgtEl>
                                          <p:spTgt spid="29699">
                                            <p:txEl>
                                              <p:pRg st="14" end="14"/>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9699">
                                            <p:txEl>
                                              <p:pRg st="14" end="14"/>
                                            </p:txEl>
                                          </p:spTgt>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29699">
                                            <p:txEl>
                                              <p:pRg st="15" end="15"/>
                                            </p:txEl>
                                          </p:spTgt>
                                        </p:tgtEl>
                                        <p:attrNameLst>
                                          <p:attrName>style.visibility</p:attrName>
                                        </p:attrNameLst>
                                      </p:cBhvr>
                                      <p:to>
                                        <p:strVal val="visible"/>
                                      </p:to>
                                    </p:set>
                                    <p:anim calcmode="lin" valueType="num">
                                      <p:cBhvr additive="base">
                                        <p:cTn id="74" dur="500" fill="hold"/>
                                        <p:tgtEl>
                                          <p:spTgt spid="29699">
                                            <p:txEl>
                                              <p:pRg st="15" end="15"/>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29699">
                                            <p:txEl>
                                              <p:pRg st="15" end="15"/>
                                            </p:txEl>
                                          </p:spTgt>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29699">
                                            <p:txEl>
                                              <p:pRg st="16" end="16"/>
                                            </p:txEl>
                                          </p:spTgt>
                                        </p:tgtEl>
                                        <p:attrNameLst>
                                          <p:attrName>style.visibility</p:attrName>
                                        </p:attrNameLst>
                                      </p:cBhvr>
                                      <p:to>
                                        <p:strVal val="visible"/>
                                      </p:to>
                                    </p:set>
                                    <p:anim calcmode="lin" valueType="num">
                                      <p:cBhvr additive="base">
                                        <p:cTn id="78" dur="500" fill="hold"/>
                                        <p:tgtEl>
                                          <p:spTgt spid="29699">
                                            <p:txEl>
                                              <p:pRg st="16" end="16"/>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9699">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29700"/>
                                        </p:tgtEl>
                                        <p:attrNameLst>
                                          <p:attrName>style.visibility</p:attrName>
                                        </p:attrNameLst>
                                      </p:cBhvr>
                                      <p:to>
                                        <p:strVal val="visible"/>
                                      </p:to>
                                    </p:set>
                                    <p:anim calcmode="lin" valueType="num">
                                      <p:cBhvr additive="base">
                                        <p:cTn id="84" dur="500" fill="hold"/>
                                        <p:tgtEl>
                                          <p:spTgt spid="29700"/>
                                        </p:tgtEl>
                                        <p:attrNameLst>
                                          <p:attrName>ppt_x</p:attrName>
                                        </p:attrNameLst>
                                      </p:cBhvr>
                                      <p:tavLst>
                                        <p:tav tm="0">
                                          <p:val>
                                            <p:strVal val="#ppt_x"/>
                                          </p:val>
                                        </p:tav>
                                        <p:tav tm="100000">
                                          <p:val>
                                            <p:strVal val="#ppt_x"/>
                                          </p:val>
                                        </p:tav>
                                      </p:tavLst>
                                    </p:anim>
                                    <p:anim calcmode="lin" valueType="num">
                                      <p:cBhvr additive="base">
                                        <p:cTn id="85"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457200" y="404813"/>
            <a:ext cx="8229600" cy="6119812"/>
          </a:xfrm>
        </p:spPr>
        <p:txBody>
          <a:bodyPr/>
          <a:lstStyle/>
          <a:p>
            <a:pPr>
              <a:buFontTx/>
              <a:buNone/>
            </a:pPr>
            <a:r>
              <a:rPr lang="fa-IR" altLang="en-US">
                <a:cs typeface="2  Zar" pitchFamily="2" charset="-78"/>
              </a:rPr>
              <a:t> </a:t>
            </a:r>
            <a:r>
              <a:rPr lang="fa-IR" altLang="en-US" b="1">
                <a:cs typeface="2  Zar" pitchFamily="2" charset="-78"/>
              </a:rPr>
              <a:t>مثال : </a:t>
            </a:r>
            <a:r>
              <a:rPr lang="fa-IR" altLang="en-US">
                <a:cs typeface="2  Zar" pitchFamily="2" charset="-78"/>
              </a:rPr>
              <a:t>فولاد </a:t>
            </a:r>
            <a:r>
              <a:rPr lang="en-US" altLang="en-US">
                <a:cs typeface="2  Zar" pitchFamily="2" charset="-78"/>
              </a:rPr>
              <a:t>St37</a:t>
            </a:r>
            <a:r>
              <a:rPr lang="fa-IR" altLang="en-US">
                <a:cs typeface="2  Zar" pitchFamily="2" charset="-78"/>
              </a:rPr>
              <a:t> را با الكترود با قطر </a:t>
            </a:r>
            <a:r>
              <a:rPr lang="en-US" altLang="en-US">
                <a:cs typeface="2  Zar" pitchFamily="2" charset="-78"/>
              </a:rPr>
              <a:t>3.25</a:t>
            </a:r>
            <a:r>
              <a:rPr lang="fa-IR" altLang="en-US">
                <a:cs typeface="2  Zar" pitchFamily="2" charset="-78"/>
              </a:rPr>
              <a:t> و در شرايطي كه طول قوس 3 ميليمتر و شدت جريان جوشكاري </a:t>
            </a:r>
            <a:r>
              <a:rPr lang="en-US" altLang="en-US">
                <a:cs typeface="2  Zar" pitchFamily="2" charset="-78"/>
              </a:rPr>
              <a:t>150A</a:t>
            </a:r>
            <a:r>
              <a:rPr lang="fa-IR" altLang="en-US">
                <a:cs typeface="2  Zar" pitchFamily="2" charset="-78"/>
              </a:rPr>
              <a:t> باشد ، ولتاژ قوس را محاسبه نماييد.</a:t>
            </a:r>
            <a:endParaRPr lang="fa-IR" altLang="en-US" b="1">
              <a:cs typeface="2  Zar" pitchFamily="2" charset="-78"/>
            </a:endParaRPr>
          </a:p>
          <a:p>
            <a:pPr>
              <a:buFontTx/>
              <a:buNone/>
            </a:pPr>
            <a:r>
              <a:rPr lang="fa-IR" altLang="en-US" b="1">
                <a:cs typeface="2  Zar" pitchFamily="2" charset="-78"/>
              </a:rPr>
              <a:t>حل :        </a:t>
            </a:r>
          </a:p>
          <a:p>
            <a:pPr>
              <a:buFontTx/>
              <a:buNone/>
            </a:pPr>
            <a:r>
              <a:rPr lang="fa-IR" altLang="en-US" b="1">
                <a:cs typeface="2  Zar" pitchFamily="2" charset="-78"/>
              </a:rPr>
              <a:t>  </a:t>
            </a:r>
            <a:r>
              <a:rPr lang="fa-IR" altLang="en-US" b="1">
                <a:solidFill>
                  <a:srgbClr val="FF3300"/>
                </a:solidFill>
                <a:cs typeface="2  Zar" pitchFamily="2" charset="-78"/>
              </a:rPr>
              <a:t>ابتدا معلومات و مجهولات مسئله را بررسي مي كنيم :</a:t>
            </a:r>
          </a:p>
          <a:p>
            <a:pPr>
              <a:buFontTx/>
              <a:buNone/>
            </a:pPr>
            <a:endParaRPr lang="en-US" altLang="en-US">
              <a:solidFill>
                <a:srgbClr val="FF3300"/>
              </a:solidFill>
              <a:cs typeface="2  Zar" pitchFamily="2" charset="-78"/>
            </a:endParaRPr>
          </a:p>
          <a:p>
            <a:pPr>
              <a:buFontTx/>
              <a:buNone/>
            </a:pPr>
            <a:r>
              <a:rPr lang="en-US" altLang="en-US">
                <a:cs typeface="2  Zar" pitchFamily="2" charset="-78"/>
              </a:rPr>
              <a:t>K</a:t>
            </a:r>
            <a:r>
              <a:rPr lang="fa-IR" altLang="en-US">
                <a:cs typeface="2  Zar" pitchFamily="2" charset="-78"/>
              </a:rPr>
              <a:t> = 12               </a:t>
            </a:r>
            <a:r>
              <a:rPr lang="en-US" altLang="en-US">
                <a:cs typeface="2  Zar" pitchFamily="2" charset="-78"/>
              </a:rPr>
              <a:t>L</a:t>
            </a:r>
            <a:r>
              <a:rPr lang="fa-IR" altLang="en-US">
                <a:cs typeface="2  Zar" pitchFamily="2" charset="-78"/>
              </a:rPr>
              <a:t> = 3 ميليمتر                  </a:t>
            </a:r>
            <a:r>
              <a:rPr lang="en-US" altLang="en-US">
                <a:cs typeface="2  Zar" pitchFamily="2" charset="-78"/>
              </a:rPr>
              <a:t>d</a:t>
            </a:r>
            <a:r>
              <a:rPr lang="fa-IR" altLang="en-US">
                <a:cs typeface="2  Zar" pitchFamily="2" charset="-78"/>
              </a:rPr>
              <a:t> = 3.25 ميليمتر                         </a:t>
            </a:r>
            <a:r>
              <a:rPr lang="en-US" altLang="en-US">
                <a:cs typeface="2  Zar" pitchFamily="2" charset="-78"/>
              </a:rPr>
              <a:t>I</a:t>
            </a:r>
            <a:r>
              <a:rPr lang="fa-IR" altLang="en-US">
                <a:cs typeface="2  Zar" pitchFamily="2" charset="-78"/>
              </a:rPr>
              <a:t> = 150 آمپر   </a:t>
            </a:r>
          </a:p>
          <a:p>
            <a:pPr>
              <a:buFontTx/>
              <a:buNone/>
            </a:pPr>
            <a:r>
              <a:rPr lang="fa-IR" altLang="en-US">
                <a:cs typeface="2  Zar" pitchFamily="2" charset="-78"/>
              </a:rPr>
              <a:t>     </a:t>
            </a:r>
            <a:r>
              <a:rPr lang="en-US" altLang="en-US">
                <a:cs typeface="2  Zar" pitchFamily="2" charset="-78"/>
              </a:rPr>
              <a:t>S</a:t>
            </a:r>
            <a:r>
              <a:rPr lang="fa-IR" altLang="en-US">
                <a:cs typeface="2  Zar" pitchFamily="2" charset="-78"/>
              </a:rPr>
              <a:t> = 8.29 ميليمتر مربع                                         </a:t>
            </a:r>
            <a:r>
              <a:rPr lang="en-US" altLang="en-US">
                <a:cs typeface="2  Zar" pitchFamily="2" charset="-78"/>
              </a:rPr>
              <a:t>V</a:t>
            </a:r>
            <a:r>
              <a:rPr lang="fa-IR" altLang="en-US">
                <a:cs typeface="2  Zar" pitchFamily="2" charset="-78"/>
              </a:rPr>
              <a:t> = </a:t>
            </a:r>
            <a:r>
              <a:rPr lang="en-US" altLang="en-US">
                <a:cs typeface="2  Zar" pitchFamily="2" charset="-78"/>
              </a:rPr>
              <a:t>?</a:t>
            </a:r>
            <a:r>
              <a:rPr lang="fa-IR" altLang="en-US">
                <a:cs typeface="2  Zar" pitchFamily="2" charset="-78"/>
              </a:rPr>
              <a:t>     </a:t>
            </a:r>
          </a:p>
          <a:p>
            <a:pPr>
              <a:buFontTx/>
              <a:buNone/>
            </a:pPr>
            <a:r>
              <a:rPr lang="fa-IR" altLang="en-US">
                <a:cs typeface="2  Zar" pitchFamily="2" charset="-78"/>
              </a:rPr>
              <a:t>28.4 = ( 8.29 * 10 ) / ( 150 * 3.25 * 3 ) + 12 = </a:t>
            </a:r>
            <a:r>
              <a:rPr lang="en-US" altLang="en-US">
                <a:cs typeface="2  Zar" pitchFamily="2" charset="-78"/>
              </a:rPr>
              <a:t>V</a:t>
            </a: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20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20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2000"/>
                                        <p:tgtEl>
                                          <p:spTgt spid="307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23">
                                            <p:txEl>
                                              <p:pRg st="4" end="4"/>
                                            </p:txEl>
                                          </p:spTgt>
                                        </p:tgtEl>
                                        <p:attrNameLst>
                                          <p:attrName>style.visibility</p:attrName>
                                        </p:attrNameLst>
                                      </p:cBhvr>
                                      <p:to>
                                        <p:strVal val="visible"/>
                                      </p:to>
                                    </p:set>
                                    <p:animEffect transition="in" filter="fade">
                                      <p:cBhvr>
                                        <p:cTn id="22" dur="2000"/>
                                        <p:tgtEl>
                                          <p:spTgt spid="3072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animEffect transition="in" filter="fade">
                                      <p:cBhvr>
                                        <p:cTn id="27" dur="2000"/>
                                        <p:tgtEl>
                                          <p:spTgt spid="3072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23">
                                            <p:txEl>
                                              <p:pRg st="6" end="6"/>
                                            </p:txEl>
                                          </p:spTgt>
                                        </p:tgtEl>
                                        <p:attrNameLst>
                                          <p:attrName>style.visibility</p:attrName>
                                        </p:attrNameLst>
                                      </p:cBhvr>
                                      <p:to>
                                        <p:strVal val="visible"/>
                                      </p:to>
                                    </p:set>
                                    <p:animEffect transition="in" filter="fade">
                                      <p:cBhvr>
                                        <p:cTn id="32" dur="20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altLang="en-US" sz="2400" b="1">
                <a:solidFill>
                  <a:srgbClr val="0033CC"/>
                </a:solidFill>
                <a:cs typeface="2  Zar" pitchFamily="2" charset="-78"/>
              </a:rPr>
              <a:t>.C</a:t>
            </a:r>
            <a:r>
              <a:rPr lang="fa-IR" altLang="en-US" sz="2400" b="1">
                <a:solidFill>
                  <a:srgbClr val="0033CC"/>
                </a:solidFill>
                <a:cs typeface="2  Zar" pitchFamily="2" charset="-78"/>
              </a:rPr>
              <a:t>سرعت پيشروي</a:t>
            </a:r>
            <a:r>
              <a:rPr lang="fa-IR" altLang="en-US" sz="2400">
                <a:solidFill>
                  <a:srgbClr val="0033CC"/>
                </a:solidFill>
                <a:cs typeface="2  Zar" pitchFamily="2" charset="-78"/>
              </a:rPr>
              <a:t/>
            </a:r>
            <a:br>
              <a:rPr lang="fa-IR" altLang="en-US" sz="2400">
                <a:solidFill>
                  <a:srgbClr val="0033CC"/>
                </a:solidFill>
                <a:cs typeface="2  Zar" pitchFamily="2" charset="-78"/>
              </a:rPr>
            </a:br>
            <a:r>
              <a:rPr lang="fa-IR" altLang="en-US" sz="2400">
                <a:solidFill>
                  <a:srgbClr val="0033CC"/>
                </a:solidFill>
                <a:cs typeface="2  Zar" pitchFamily="2" charset="-78"/>
              </a:rPr>
              <a:t/>
            </a:r>
            <a:br>
              <a:rPr lang="fa-IR" altLang="en-US" sz="2400">
                <a:solidFill>
                  <a:srgbClr val="0033CC"/>
                </a:solidFill>
                <a:cs typeface="2  Zar" pitchFamily="2" charset="-78"/>
              </a:rPr>
            </a:br>
            <a:r>
              <a:rPr lang="fa-IR" altLang="en-US" sz="2400">
                <a:cs typeface="2  Zar" pitchFamily="2" charset="-78"/>
              </a:rPr>
              <a:t>سرعت حركت دست به عوامل زير بستگي دارد :</a:t>
            </a:r>
            <a:endParaRPr lang="en-US" altLang="en-US" sz="2400">
              <a:cs typeface="2  Zar" pitchFamily="2" charset="-78"/>
            </a:endParaRPr>
          </a:p>
        </p:txBody>
      </p:sp>
      <p:sp>
        <p:nvSpPr>
          <p:cNvPr id="31747" name="Rectangle 3"/>
          <p:cNvSpPr>
            <a:spLocks noGrp="1" noChangeArrowheads="1"/>
          </p:cNvSpPr>
          <p:nvPr>
            <p:ph type="body" idx="1"/>
          </p:nvPr>
        </p:nvSpPr>
        <p:spPr>
          <a:xfrm>
            <a:off x="468313" y="1412875"/>
            <a:ext cx="8229600" cy="5184775"/>
          </a:xfrm>
        </p:spPr>
        <p:txBody>
          <a:bodyPr/>
          <a:lstStyle/>
          <a:p>
            <a:pPr lvl="2">
              <a:lnSpc>
                <a:spcPct val="80000"/>
              </a:lnSpc>
              <a:buFontTx/>
              <a:buNone/>
            </a:pPr>
            <a:endParaRPr lang="fa-IR" altLang="en-US" sz="2000">
              <a:solidFill>
                <a:srgbClr val="FF3300"/>
              </a:solidFill>
              <a:cs typeface="2  Zar" pitchFamily="2" charset="-78"/>
            </a:endParaRPr>
          </a:p>
          <a:p>
            <a:pPr>
              <a:lnSpc>
                <a:spcPct val="80000"/>
              </a:lnSpc>
              <a:buFontTx/>
              <a:buNone/>
            </a:pPr>
            <a:r>
              <a:rPr lang="fa-IR" altLang="en-US" sz="2000" b="1">
                <a:solidFill>
                  <a:srgbClr val="FF3300"/>
                </a:solidFill>
                <a:cs typeface="2  Zar" pitchFamily="2" charset="-78"/>
              </a:rPr>
              <a:t>پهناي جوش</a:t>
            </a:r>
            <a:r>
              <a:rPr lang="fa-IR" altLang="en-US" sz="2000">
                <a:cs typeface="2  Zar" pitchFamily="2" charset="-78"/>
              </a:rPr>
              <a:t> </a:t>
            </a:r>
          </a:p>
          <a:p>
            <a:pPr>
              <a:lnSpc>
                <a:spcPct val="80000"/>
              </a:lnSpc>
              <a:buFontTx/>
              <a:buNone/>
            </a:pPr>
            <a:r>
              <a:rPr lang="fa-IR" altLang="en-US" sz="2000">
                <a:cs typeface="2  Zar" pitchFamily="2" charset="-78"/>
              </a:rPr>
              <a:t>اگر سرعت پيشروي كم باشد آنگاه نفوذ و پهناي جوش زياد و باز هم اگر سرعت پيشروي زياد باشد آنگاه </a:t>
            </a:r>
          </a:p>
          <a:p>
            <a:pPr>
              <a:lnSpc>
                <a:spcPct val="80000"/>
              </a:lnSpc>
              <a:buFontTx/>
              <a:buNone/>
            </a:pPr>
            <a:r>
              <a:rPr lang="fa-IR" altLang="en-US" sz="2000">
                <a:cs typeface="2  Zar" pitchFamily="2" charset="-78"/>
              </a:rPr>
              <a:t>نفوذ و پهناي جوش كم مي شود.</a:t>
            </a:r>
          </a:p>
          <a:p>
            <a:pPr>
              <a:lnSpc>
                <a:spcPct val="80000"/>
              </a:lnSpc>
              <a:buFontTx/>
              <a:buNone/>
            </a:pPr>
            <a:endParaRPr lang="fa-IR" altLang="en-US" sz="2000" b="1">
              <a:cs typeface="2  Zar" pitchFamily="2" charset="-78"/>
            </a:endParaRPr>
          </a:p>
          <a:p>
            <a:pPr>
              <a:lnSpc>
                <a:spcPct val="80000"/>
              </a:lnSpc>
              <a:buFontTx/>
              <a:buNone/>
            </a:pPr>
            <a:r>
              <a:rPr lang="fa-IR" altLang="en-US" sz="2000" b="1">
                <a:solidFill>
                  <a:srgbClr val="FF3300"/>
                </a:solidFill>
                <a:cs typeface="2  Zar" pitchFamily="2" charset="-78"/>
              </a:rPr>
              <a:t>قطر الكترود</a:t>
            </a:r>
            <a:endParaRPr lang="fa-IR" altLang="en-US" sz="2000">
              <a:solidFill>
                <a:srgbClr val="FF3300"/>
              </a:solidFill>
              <a:cs typeface="2  Zar" pitchFamily="2" charset="-78"/>
            </a:endParaRPr>
          </a:p>
          <a:p>
            <a:pPr>
              <a:lnSpc>
                <a:spcPct val="80000"/>
              </a:lnSpc>
              <a:buFontTx/>
              <a:buNone/>
            </a:pPr>
            <a:r>
              <a:rPr lang="fa-IR" altLang="en-US" sz="2000">
                <a:cs typeface="2  Zar" pitchFamily="2" charset="-78"/>
              </a:rPr>
              <a:t>با افزايش قطر الكترود بايد سرعت پيشروي را كاهش دهيم تا الكترود به اندازة كافي رسوب داده شود.</a:t>
            </a:r>
          </a:p>
          <a:p>
            <a:pPr>
              <a:lnSpc>
                <a:spcPct val="80000"/>
              </a:lnSpc>
              <a:buFontTx/>
              <a:buNone/>
            </a:pPr>
            <a:endParaRPr lang="fa-IR" altLang="en-US" sz="2000" b="1">
              <a:cs typeface="2  Zar" pitchFamily="2" charset="-78"/>
            </a:endParaRPr>
          </a:p>
          <a:p>
            <a:pPr>
              <a:lnSpc>
                <a:spcPct val="80000"/>
              </a:lnSpc>
              <a:buFontTx/>
              <a:buNone/>
            </a:pPr>
            <a:r>
              <a:rPr lang="fa-IR" altLang="en-US" sz="2000" b="1">
                <a:solidFill>
                  <a:srgbClr val="FF3300"/>
                </a:solidFill>
                <a:cs typeface="2  Zar" pitchFamily="2" charset="-78"/>
              </a:rPr>
              <a:t>ضخامت ورق</a:t>
            </a:r>
            <a:endParaRPr lang="fa-IR" altLang="en-US" sz="2000">
              <a:solidFill>
                <a:srgbClr val="FF3300"/>
              </a:solidFill>
              <a:cs typeface="2  Zar" pitchFamily="2" charset="-78"/>
            </a:endParaRPr>
          </a:p>
          <a:p>
            <a:pPr>
              <a:lnSpc>
                <a:spcPct val="80000"/>
              </a:lnSpc>
              <a:buFontTx/>
              <a:buNone/>
            </a:pPr>
            <a:r>
              <a:rPr lang="fa-IR" altLang="en-US" sz="2000">
                <a:cs typeface="2  Zar" pitchFamily="2" charset="-78"/>
              </a:rPr>
              <a:t>با افزايش ضخامت ، بايد سرعت حركت پيشروي را كاهش دهيم تا لبه هاي اتصال ذوب و در هم آميخته </a:t>
            </a:r>
          </a:p>
          <a:p>
            <a:pPr>
              <a:lnSpc>
                <a:spcPct val="80000"/>
              </a:lnSpc>
              <a:buFontTx/>
              <a:buNone/>
            </a:pPr>
            <a:r>
              <a:rPr lang="fa-IR" altLang="en-US" sz="2000">
                <a:cs typeface="2  Zar" pitchFamily="2" charset="-78"/>
              </a:rPr>
              <a:t>شوند.</a:t>
            </a:r>
          </a:p>
          <a:p>
            <a:pPr>
              <a:lnSpc>
                <a:spcPct val="80000"/>
              </a:lnSpc>
              <a:buFontTx/>
              <a:buNone/>
            </a:pPr>
            <a:endParaRPr lang="fa-IR" altLang="en-US" sz="2000" b="1">
              <a:cs typeface="2  Zar" pitchFamily="2" charset="-78"/>
            </a:endParaRPr>
          </a:p>
          <a:p>
            <a:pPr>
              <a:lnSpc>
                <a:spcPct val="80000"/>
              </a:lnSpc>
              <a:buFontTx/>
              <a:buNone/>
            </a:pPr>
            <a:r>
              <a:rPr lang="fa-IR" altLang="en-US" sz="2000" b="1">
                <a:solidFill>
                  <a:srgbClr val="FF3300"/>
                </a:solidFill>
                <a:cs typeface="2  Zar" pitchFamily="2" charset="-78"/>
              </a:rPr>
              <a:t>حركت الكترود</a:t>
            </a:r>
            <a:endParaRPr lang="fa-IR" altLang="en-US" sz="2000">
              <a:solidFill>
                <a:srgbClr val="FF3300"/>
              </a:solidFill>
              <a:cs typeface="2  Zar" pitchFamily="2" charset="-78"/>
            </a:endParaRPr>
          </a:p>
          <a:p>
            <a:pPr>
              <a:lnSpc>
                <a:spcPct val="80000"/>
              </a:lnSpc>
              <a:buFontTx/>
              <a:buNone/>
            </a:pPr>
            <a:r>
              <a:rPr lang="fa-IR" altLang="en-US" sz="2000">
                <a:cs typeface="2  Zar" pitchFamily="2" charset="-78"/>
              </a:rPr>
              <a:t>حركات الكترود از قبيل زاوية الكترود و نوع حركت آن در كيفيت جوش بسيار مؤثر مي باشد.</a:t>
            </a:r>
          </a:p>
          <a:p>
            <a:pPr>
              <a:lnSpc>
                <a:spcPct val="80000"/>
              </a:lnSpc>
              <a:buFontTx/>
              <a:buNone/>
            </a:pPr>
            <a:r>
              <a:rPr lang="fa-IR" altLang="en-US" sz="2000">
                <a:cs typeface="2  Zar" pitchFamily="2" charset="-78"/>
              </a:rPr>
              <a:t>   هر چه زاوية الكترود عمود به قطعه كار باشد آنگاه نفوذ و عمق جوش بيشتر و هر چه قدر زاوية الكترود خوابيده روي قطعه كار باشد نفوذ و عمق جوش كمتر است كه از اين نكته مي توان در حالت هاي جوشكاري مختلف استفاده نمود.</a:t>
            </a:r>
            <a:endParaRPr lang="en-US" altLang="en-US" sz="20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linds(horizontal)">
                                      <p:cBhvr>
                                        <p:cTn id="7" dur="5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2000"/>
                                        <p:tgtEl>
                                          <p:spTgt spid="31747">
                                            <p:txEl>
                                              <p:pRg st="1" end="1"/>
                                            </p:txEl>
                                          </p:spTgt>
                                        </p:tgtEl>
                                      </p:cBhvr>
                                    </p:animEffect>
                                    <p:anim calcmode="lin" valueType="num">
                                      <p:cBhvr>
                                        <p:cTn id="13" dur="2000" fill="hold"/>
                                        <p:tgtEl>
                                          <p:spTgt spid="31747">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1747">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iterate type="lt">
                                    <p:tmPct val="10000"/>
                                  </p:iterate>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2000"/>
                                        <p:tgtEl>
                                          <p:spTgt spid="31747">
                                            <p:txEl>
                                              <p:pRg st="2" end="2"/>
                                            </p:txEl>
                                          </p:spTgt>
                                        </p:tgtEl>
                                      </p:cBhvr>
                                    </p:animEffect>
                                    <p:anim calcmode="lin" valueType="num">
                                      <p:cBhvr>
                                        <p:cTn id="18" dur="2000" fill="hold"/>
                                        <p:tgtEl>
                                          <p:spTgt spid="31747">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1747">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iterate type="lt">
                                    <p:tmPct val="10000"/>
                                  </p:iterate>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fade">
                                      <p:cBhvr>
                                        <p:cTn id="22" dur="2000"/>
                                        <p:tgtEl>
                                          <p:spTgt spid="31747">
                                            <p:txEl>
                                              <p:pRg st="3" end="3"/>
                                            </p:txEl>
                                          </p:spTgt>
                                        </p:tgtEl>
                                      </p:cBhvr>
                                    </p:animEffect>
                                    <p:anim calcmode="lin" valueType="num">
                                      <p:cBhvr>
                                        <p:cTn id="23" dur="2000" fill="hold"/>
                                        <p:tgtEl>
                                          <p:spTgt spid="31747">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1747">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iterate type="lt">
                                    <p:tmPct val="10000"/>
                                  </p:iterate>
                                  <p:childTnLst>
                                    <p:set>
                                      <p:cBhvr>
                                        <p:cTn id="26" dur="1" fill="hold">
                                          <p:stCondLst>
                                            <p:cond delay="0"/>
                                          </p:stCondLst>
                                        </p:cTn>
                                        <p:tgtEl>
                                          <p:spTgt spid="31747">
                                            <p:txEl>
                                              <p:pRg st="5" end="5"/>
                                            </p:txEl>
                                          </p:spTgt>
                                        </p:tgtEl>
                                        <p:attrNameLst>
                                          <p:attrName>style.visibility</p:attrName>
                                        </p:attrNameLst>
                                      </p:cBhvr>
                                      <p:to>
                                        <p:strVal val="visible"/>
                                      </p:to>
                                    </p:set>
                                    <p:animEffect transition="in" filter="fade">
                                      <p:cBhvr>
                                        <p:cTn id="27" dur="2000"/>
                                        <p:tgtEl>
                                          <p:spTgt spid="31747">
                                            <p:txEl>
                                              <p:pRg st="5" end="5"/>
                                            </p:txEl>
                                          </p:spTgt>
                                        </p:tgtEl>
                                      </p:cBhvr>
                                    </p:animEffect>
                                    <p:anim calcmode="lin" valueType="num">
                                      <p:cBhvr>
                                        <p:cTn id="28" dur="2000" fill="hold"/>
                                        <p:tgtEl>
                                          <p:spTgt spid="31747">
                                            <p:txEl>
                                              <p:pRg st="5" end="5"/>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1747">
                                            <p:txEl>
                                              <p:pRg st="5" end="5"/>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iterate type="lt">
                                    <p:tmPct val="10000"/>
                                  </p:iterate>
                                  <p:childTnLst>
                                    <p:set>
                                      <p:cBhvr>
                                        <p:cTn id="31" dur="1" fill="hold">
                                          <p:stCondLst>
                                            <p:cond delay="0"/>
                                          </p:stCondLst>
                                        </p:cTn>
                                        <p:tgtEl>
                                          <p:spTgt spid="31747">
                                            <p:txEl>
                                              <p:pRg st="6" end="6"/>
                                            </p:txEl>
                                          </p:spTgt>
                                        </p:tgtEl>
                                        <p:attrNameLst>
                                          <p:attrName>style.visibility</p:attrName>
                                        </p:attrNameLst>
                                      </p:cBhvr>
                                      <p:to>
                                        <p:strVal val="visible"/>
                                      </p:to>
                                    </p:set>
                                    <p:animEffect transition="in" filter="fade">
                                      <p:cBhvr>
                                        <p:cTn id="32" dur="2000"/>
                                        <p:tgtEl>
                                          <p:spTgt spid="31747">
                                            <p:txEl>
                                              <p:pRg st="6" end="6"/>
                                            </p:txEl>
                                          </p:spTgt>
                                        </p:tgtEl>
                                      </p:cBhvr>
                                    </p:animEffect>
                                    <p:anim calcmode="lin" valueType="num">
                                      <p:cBhvr>
                                        <p:cTn id="33" dur="2000" fill="hold"/>
                                        <p:tgtEl>
                                          <p:spTgt spid="31747">
                                            <p:txEl>
                                              <p:pRg st="6" end="6"/>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1747">
                                            <p:txEl>
                                              <p:pRg st="6" end="6"/>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iterate type="lt">
                                    <p:tmPct val="10000"/>
                                  </p:iterate>
                                  <p:childTnLst>
                                    <p:set>
                                      <p:cBhvr>
                                        <p:cTn id="36" dur="1" fill="hold">
                                          <p:stCondLst>
                                            <p:cond delay="0"/>
                                          </p:stCondLst>
                                        </p:cTn>
                                        <p:tgtEl>
                                          <p:spTgt spid="31747">
                                            <p:txEl>
                                              <p:pRg st="8" end="8"/>
                                            </p:txEl>
                                          </p:spTgt>
                                        </p:tgtEl>
                                        <p:attrNameLst>
                                          <p:attrName>style.visibility</p:attrName>
                                        </p:attrNameLst>
                                      </p:cBhvr>
                                      <p:to>
                                        <p:strVal val="visible"/>
                                      </p:to>
                                    </p:set>
                                    <p:animEffect transition="in" filter="fade">
                                      <p:cBhvr>
                                        <p:cTn id="37" dur="2000"/>
                                        <p:tgtEl>
                                          <p:spTgt spid="31747">
                                            <p:txEl>
                                              <p:pRg st="8" end="8"/>
                                            </p:txEl>
                                          </p:spTgt>
                                        </p:tgtEl>
                                      </p:cBhvr>
                                    </p:animEffect>
                                    <p:anim calcmode="lin" valueType="num">
                                      <p:cBhvr>
                                        <p:cTn id="38" dur="2000" fill="hold"/>
                                        <p:tgtEl>
                                          <p:spTgt spid="31747">
                                            <p:txEl>
                                              <p:pRg st="8" end="8"/>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1747">
                                            <p:txEl>
                                              <p:pRg st="8" end="8"/>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iterate type="lt">
                                    <p:tmPct val="10000"/>
                                  </p:iterate>
                                  <p:childTnLst>
                                    <p:set>
                                      <p:cBhvr>
                                        <p:cTn id="41" dur="1" fill="hold">
                                          <p:stCondLst>
                                            <p:cond delay="0"/>
                                          </p:stCondLst>
                                        </p:cTn>
                                        <p:tgtEl>
                                          <p:spTgt spid="31747">
                                            <p:txEl>
                                              <p:pRg st="9" end="9"/>
                                            </p:txEl>
                                          </p:spTgt>
                                        </p:tgtEl>
                                        <p:attrNameLst>
                                          <p:attrName>style.visibility</p:attrName>
                                        </p:attrNameLst>
                                      </p:cBhvr>
                                      <p:to>
                                        <p:strVal val="visible"/>
                                      </p:to>
                                    </p:set>
                                    <p:animEffect transition="in" filter="fade">
                                      <p:cBhvr>
                                        <p:cTn id="42" dur="2000"/>
                                        <p:tgtEl>
                                          <p:spTgt spid="31747">
                                            <p:txEl>
                                              <p:pRg st="9" end="9"/>
                                            </p:txEl>
                                          </p:spTgt>
                                        </p:tgtEl>
                                      </p:cBhvr>
                                    </p:animEffect>
                                    <p:anim calcmode="lin" valueType="num">
                                      <p:cBhvr>
                                        <p:cTn id="43" dur="2000" fill="hold"/>
                                        <p:tgtEl>
                                          <p:spTgt spid="31747">
                                            <p:txEl>
                                              <p:pRg st="9" end="9"/>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1747">
                                            <p:txEl>
                                              <p:pRg st="9" end="9"/>
                                            </p:txEl>
                                          </p:spTgt>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iterate type="lt">
                                    <p:tmPct val="10000"/>
                                  </p:iterate>
                                  <p:childTnLst>
                                    <p:set>
                                      <p:cBhvr>
                                        <p:cTn id="46" dur="1" fill="hold">
                                          <p:stCondLst>
                                            <p:cond delay="0"/>
                                          </p:stCondLst>
                                        </p:cTn>
                                        <p:tgtEl>
                                          <p:spTgt spid="31747">
                                            <p:txEl>
                                              <p:pRg st="10" end="10"/>
                                            </p:txEl>
                                          </p:spTgt>
                                        </p:tgtEl>
                                        <p:attrNameLst>
                                          <p:attrName>style.visibility</p:attrName>
                                        </p:attrNameLst>
                                      </p:cBhvr>
                                      <p:to>
                                        <p:strVal val="visible"/>
                                      </p:to>
                                    </p:set>
                                    <p:animEffect transition="in" filter="fade">
                                      <p:cBhvr>
                                        <p:cTn id="47" dur="2000"/>
                                        <p:tgtEl>
                                          <p:spTgt spid="31747">
                                            <p:txEl>
                                              <p:pRg st="10" end="10"/>
                                            </p:txEl>
                                          </p:spTgt>
                                        </p:tgtEl>
                                      </p:cBhvr>
                                    </p:animEffect>
                                    <p:anim calcmode="lin" valueType="num">
                                      <p:cBhvr>
                                        <p:cTn id="48" dur="2000" fill="hold"/>
                                        <p:tgtEl>
                                          <p:spTgt spid="31747">
                                            <p:txEl>
                                              <p:pRg st="10" end="10"/>
                                            </p:txEl>
                                          </p:spTgt>
                                        </p:tgtEl>
                                        <p:attrNameLst>
                                          <p:attrName>ppt_w</p:attrName>
                                        </p:attrNameLst>
                                      </p:cBhvr>
                                      <p:tavLst>
                                        <p:tav tm="0" fmla="#ppt_w*sin(2.5*pi*$)">
                                          <p:val>
                                            <p:fltVal val="0"/>
                                          </p:val>
                                        </p:tav>
                                        <p:tav tm="100000">
                                          <p:val>
                                            <p:fltVal val="1"/>
                                          </p:val>
                                        </p:tav>
                                      </p:tavLst>
                                    </p:anim>
                                    <p:anim calcmode="lin" valueType="num">
                                      <p:cBhvr>
                                        <p:cTn id="49" dur="2000" fill="hold"/>
                                        <p:tgtEl>
                                          <p:spTgt spid="31747">
                                            <p:txEl>
                                              <p:pRg st="10" end="10"/>
                                            </p:txEl>
                                          </p:spTgt>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iterate type="lt">
                                    <p:tmPct val="10000"/>
                                  </p:iterate>
                                  <p:childTnLst>
                                    <p:set>
                                      <p:cBhvr>
                                        <p:cTn id="51" dur="1" fill="hold">
                                          <p:stCondLst>
                                            <p:cond delay="0"/>
                                          </p:stCondLst>
                                        </p:cTn>
                                        <p:tgtEl>
                                          <p:spTgt spid="31747">
                                            <p:txEl>
                                              <p:pRg st="12" end="12"/>
                                            </p:txEl>
                                          </p:spTgt>
                                        </p:tgtEl>
                                        <p:attrNameLst>
                                          <p:attrName>style.visibility</p:attrName>
                                        </p:attrNameLst>
                                      </p:cBhvr>
                                      <p:to>
                                        <p:strVal val="visible"/>
                                      </p:to>
                                    </p:set>
                                    <p:animEffect transition="in" filter="fade">
                                      <p:cBhvr>
                                        <p:cTn id="52" dur="2000"/>
                                        <p:tgtEl>
                                          <p:spTgt spid="31747">
                                            <p:txEl>
                                              <p:pRg st="12" end="12"/>
                                            </p:txEl>
                                          </p:spTgt>
                                        </p:tgtEl>
                                      </p:cBhvr>
                                    </p:animEffect>
                                    <p:anim calcmode="lin" valueType="num">
                                      <p:cBhvr>
                                        <p:cTn id="53" dur="2000" fill="hold"/>
                                        <p:tgtEl>
                                          <p:spTgt spid="31747">
                                            <p:txEl>
                                              <p:pRg st="12" end="12"/>
                                            </p:txEl>
                                          </p:spTgt>
                                        </p:tgtEl>
                                        <p:attrNameLst>
                                          <p:attrName>ppt_w</p:attrName>
                                        </p:attrNameLst>
                                      </p:cBhvr>
                                      <p:tavLst>
                                        <p:tav tm="0" fmla="#ppt_w*sin(2.5*pi*$)">
                                          <p:val>
                                            <p:fltVal val="0"/>
                                          </p:val>
                                        </p:tav>
                                        <p:tav tm="100000">
                                          <p:val>
                                            <p:fltVal val="1"/>
                                          </p:val>
                                        </p:tav>
                                      </p:tavLst>
                                    </p:anim>
                                    <p:anim calcmode="lin" valueType="num">
                                      <p:cBhvr>
                                        <p:cTn id="54" dur="2000" fill="hold"/>
                                        <p:tgtEl>
                                          <p:spTgt spid="31747">
                                            <p:txEl>
                                              <p:pRg st="12" end="12"/>
                                            </p:txEl>
                                          </p:spTgt>
                                        </p:tgtEl>
                                        <p:attrNameLst>
                                          <p:attrName>ppt_h</p:attrName>
                                        </p:attrNameLst>
                                      </p:cBhvr>
                                      <p:tavLst>
                                        <p:tav tm="0">
                                          <p:val>
                                            <p:strVal val="#ppt_h"/>
                                          </p:val>
                                        </p:tav>
                                        <p:tav tm="100000">
                                          <p:val>
                                            <p:strVal val="#ppt_h"/>
                                          </p:val>
                                        </p:tav>
                                      </p:tavLst>
                                    </p:anim>
                                  </p:childTnLst>
                                </p:cTn>
                              </p:par>
                              <p:par>
                                <p:cTn id="55" presetID="45" presetClass="entr" presetSubtype="0" fill="hold" nodeType="withEffect">
                                  <p:stCondLst>
                                    <p:cond delay="0"/>
                                  </p:stCondLst>
                                  <p:iterate type="lt">
                                    <p:tmPct val="10000"/>
                                  </p:iterate>
                                  <p:childTnLst>
                                    <p:set>
                                      <p:cBhvr>
                                        <p:cTn id="56" dur="1" fill="hold">
                                          <p:stCondLst>
                                            <p:cond delay="0"/>
                                          </p:stCondLst>
                                        </p:cTn>
                                        <p:tgtEl>
                                          <p:spTgt spid="31747">
                                            <p:txEl>
                                              <p:pRg st="13" end="13"/>
                                            </p:txEl>
                                          </p:spTgt>
                                        </p:tgtEl>
                                        <p:attrNameLst>
                                          <p:attrName>style.visibility</p:attrName>
                                        </p:attrNameLst>
                                      </p:cBhvr>
                                      <p:to>
                                        <p:strVal val="visible"/>
                                      </p:to>
                                    </p:set>
                                    <p:animEffect transition="in" filter="fade">
                                      <p:cBhvr>
                                        <p:cTn id="57" dur="2000"/>
                                        <p:tgtEl>
                                          <p:spTgt spid="31747">
                                            <p:txEl>
                                              <p:pRg st="13" end="13"/>
                                            </p:txEl>
                                          </p:spTgt>
                                        </p:tgtEl>
                                      </p:cBhvr>
                                    </p:animEffect>
                                    <p:anim calcmode="lin" valueType="num">
                                      <p:cBhvr>
                                        <p:cTn id="58" dur="2000" fill="hold"/>
                                        <p:tgtEl>
                                          <p:spTgt spid="31747">
                                            <p:txEl>
                                              <p:pRg st="13" end="13"/>
                                            </p:txEl>
                                          </p:spTgt>
                                        </p:tgtEl>
                                        <p:attrNameLst>
                                          <p:attrName>ppt_w</p:attrName>
                                        </p:attrNameLst>
                                      </p:cBhvr>
                                      <p:tavLst>
                                        <p:tav tm="0" fmla="#ppt_w*sin(2.5*pi*$)">
                                          <p:val>
                                            <p:fltVal val="0"/>
                                          </p:val>
                                        </p:tav>
                                        <p:tav tm="100000">
                                          <p:val>
                                            <p:fltVal val="1"/>
                                          </p:val>
                                        </p:tav>
                                      </p:tavLst>
                                    </p:anim>
                                    <p:anim calcmode="lin" valueType="num">
                                      <p:cBhvr>
                                        <p:cTn id="59" dur="2000" fill="hold"/>
                                        <p:tgtEl>
                                          <p:spTgt spid="31747">
                                            <p:txEl>
                                              <p:pRg st="13" end="13"/>
                                            </p:txEl>
                                          </p:spTgt>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0"/>
                                  </p:stCondLst>
                                  <p:iterate type="lt">
                                    <p:tmPct val="10000"/>
                                  </p:iterate>
                                  <p:childTnLst>
                                    <p:set>
                                      <p:cBhvr>
                                        <p:cTn id="61" dur="1" fill="hold">
                                          <p:stCondLst>
                                            <p:cond delay="0"/>
                                          </p:stCondLst>
                                        </p:cTn>
                                        <p:tgtEl>
                                          <p:spTgt spid="31747">
                                            <p:txEl>
                                              <p:pRg st="14" end="14"/>
                                            </p:txEl>
                                          </p:spTgt>
                                        </p:tgtEl>
                                        <p:attrNameLst>
                                          <p:attrName>style.visibility</p:attrName>
                                        </p:attrNameLst>
                                      </p:cBhvr>
                                      <p:to>
                                        <p:strVal val="visible"/>
                                      </p:to>
                                    </p:set>
                                    <p:animEffect transition="in" filter="fade">
                                      <p:cBhvr>
                                        <p:cTn id="62" dur="2000"/>
                                        <p:tgtEl>
                                          <p:spTgt spid="31747">
                                            <p:txEl>
                                              <p:pRg st="14" end="14"/>
                                            </p:txEl>
                                          </p:spTgt>
                                        </p:tgtEl>
                                      </p:cBhvr>
                                    </p:animEffect>
                                    <p:anim calcmode="lin" valueType="num">
                                      <p:cBhvr>
                                        <p:cTn id="63" dur="2000" fill="hold"/>
                                        <p:tgtEl>
                                          <p:spTgt spid="31747">
                                            <p:txEl>
                                              <p:pRg st="14" end="14"/>
                                            </p:txEl>
                                          </p:spTgt>
                                        </p:tgtEl>
                                        <p:attrNameLst>
                                          <p:attrName>ppt_w</p:attrName>
                                        </p:attrNameLst>
                                      </p:cBhvr>
                                      <p:tavLst>
                                        <p:tav tm="0" fmla="#ppt_w*sin(2.5*pi*$)">
                                          <p:val>
                                            <p:fltVal val="0"/>
                                          </p:val>
                                        </p:tav>
                                        <p:tav tm="100000">
                                          <p:val>
                                            <p:fltVal val="1"/>
                                          </p:val>
                                        </p:tav>
                                      </p:tavLst>
                                    </p:anim>
                                    <p:anim calcmode="lin" valueType="num">
                                      <p:cBhvr>
                                        <p:cTn id="64" dur="2000" fill="hold"/>
                                        <p:tgtEl>
                                          <p:spTgt spid="31747">
                                            <p:txEl>
                                              <p:pRg st="14" end="1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539750" y="2349500"/>
            <a:ext cx="8229600" cy="3600450"/>
          </a:xfrm>
        </p:spPr>
        <p:txBody>
          <a:bodyPr/>
          <a:lstStyle/>
          <a:p>
            <a:pPr>
              <a:buFontTx/>
              <a:buNone/>
            </a:pPr>
            <a:r>
              <a:rPr lang="fa-IR" altLang="en-US" sz="2000">
                <a:cs typeface="2  Zar" pitchFamily="2" charset="-78"/>
              </a:rPr>
              <a:t> ما در جوشكاري مي توانيم حركات مختلفي با الكترود انجام دهيم مثلاً حركت نوساني يا حركت زيگزاكي و</a:t>
            </a:r>
          </a:p>
          <a:p>
            <a:pPr>
              <a:buFontTx/>
              <a:buNone/>
            </a:pPr>
            <a:r>
              <a:rPr lang="fa-IR" altLang="en-US" sz="2000">
                <a:cs typeface="2  Zar" pitchFamily="2" charset="-78"/>
              </a:rPr>
              <a:t> غيره. اگر در هنگام جوشكاري الكترود را مستقيماً به طرف جلو حركت دهيم آنگاه نفوذ و عمق جوش نسبت </a:t>
            </a:r>
          </a:p>
          <a:p>
            <a:pPr>
              <a:buFontTx/>
              <a:buNone/>
            </a:pPr>
            <a:r>
              <a:rPr lang="fa-IR" altLang="en-US" sz="2000">
                <a:cs typeface="2  Zar" pitchFamily="2" charset="-78"/>
              </a:rPr>
              <a:t>به زماني كه حركت نوساني يا زيگزاكي انجام مي دهيم </a:t>
            </a:r>
          </a:p>
          <a:p>
            <a:pPr>
              <a:buFontTx/>
              <a:buNone/>
            </a:pPr>
            <a:r>
              <a:rPr lang="fa-IR" altLang="en-US" sz="2000">
                <a:cs typeface="2  Zar" pitchFamily="2" charset="-78"/>
              </a:rPr>
              <a:t>كمتر خواهد بود. </a:t>
            </a:r>
          </a:p>
          <a:p>
            <a:pPr>
              <a:buFontTx/>
              <a:buNone/>
            </a:pPr>
            <a:r>
              <a:rPr lang="fa-IR" altLang="en-US" sz="2000">
                <a:cs typeface="2  Zar" pitchFamily="2" charset="-78"/>
              </a:rPr>
              <a:t>البته بايد اشاره كرد كه در طرح اتصال هاي </a:t>
            </a:r>
          </a:p>
          <a:p>
            <a:pPr>
              <a:buFontTx/>
              <a:buNone/>
            </a:pPr>
            <a:r>
              <a:rPr lang="fa-IR" altLang="en-US" sz="2000">
                <a:cs typeface="2  Zar" pitchFamily="2" charset="-78"/>
              </a:rPr>
              <a:t>مختلف از زاوية مناسب الكترود و نوع حركت</a:t>
            </a:r>
          </a:p>
          <a:p>
            <a:pPr>
              <a:buFontTx/>
              <a:buNone/>
            </a:pPr>
            <a:r>
              <a:rPr lang="fa-IR" altLang="en-US" sz="2000">
                <a:cs typeface="2  Zar" pitchFamily="2" charset="-78"/>
              </a:rPr>
              <a:t> مخصوص استفاده مي كنيم كه در بخش ضميمة </a:t>
            </a:r>
          </a:p>
          <a:p>
            <a:pPr>
              <a:buFontTx/>
              <a:buNone/>
            </a:pPr>
            <a:r>
              <a:rPr lang="fa-IR" altLang="en-US" sz="2000">
                <a:cs typeface="2  Zar" pitchFamily="2" charset="-78"/>
              </a:rPr>
              <a:t>همين جزوهانواع زوايا و حركات مختلف براي</a:t>
            </a:r>
          </a:p>
          <a:p>
            <a:pPr>
              <a:buFontTx/>
              <a:buNone/>
            </a:pPr>
            <a:r>
              <a:rPr lang="fa-IR" altLang="en-US" sz="2000">
                <a:cs typeface="2  Zar" pitchFamily="2" charset="-78"/>
              </a:rPr>
              <a:t> انواع اتصالات نشان داده شده است.</a:t>
            </a:r>
            <a:endParaRPr lang="en-US" altLang="en-US" sz="2000">
              <a:cs typeface="2  Zar" pitchFamily="2" charset="-78"/>
            </a:endParaRPr>
          </a:p>
        </p:txBody>
      </p:sp>
      <p:pic>
        <p:nvPicPr>
          <p:cNvPr id="32772" name="Picture 4" descr="H砂W砂焑真㱸眭सᦰᦄĞ砂㞸"/>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2627313" y="115888"/>
            <a:ext cx="4105275" cy="2152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3" name="Picture 5" descr="H砂W砂焑真㱸眭सᦰᦄĞ砂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589338"/>
            <a:ext cx="4608512"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circle(in)">
                                      <p:cBhvr>
                                        <p:cTn id="7" dur="2000"/>
                                        <p:tgtEl>
                                          <p:spTgt spid="32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fade">
                                      <p:cBhvr>
                                        <p:cTn id="12" dur="2000"/>
                                        <p:tgtEl>
                                          <p:spTgt spid="3277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2771">
                                            <p:txEl>
                                              <p:pRg st="1" end="1"/>
                                            </p:txEl>
                                          </p:spTgt>
                                        </p:tgtEl>
                                        <p:attrNameLst>
                                          <p:attrName>style.visibility</p:attrName>
                                        </p:attrNameLst>
                                      </p:cBhvr>
                                      <p:to>
                                        <p:strVal val="visible"/>
                                      </p:to>
                                    </p:set>
                                    <p:animEffect transition="in" filter="fade">
                                      <p:cBhvr>
                                        <p:cTn id="15" dur="2000"/>
                                        <p:tgtEl>
                                          <p:spTgt spid="32771">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2771">
                                            <p:txEl>
                                              <p:pRg st="2" end="2"/>
                                            </p:txEl>
                                          </p:spTgt>
                                        </p:tgtEl>
                                        <p:attrNameLst>
                                          <p:attrName>style.visibility</p:attrName>
                                        </p:attrNameLst>
                                      </p:cBhvr>
                                      <p:to>
                                        <p:strVal val="visible"/>
                                      </p:to>
                                    </p:set>
                                    <p:animEffect transition="in" filter="fade">
                                      <p:cBhvr>
                                        <p:cTn id="18" dur="2000"/>
                                        <p:tgtEl>
                                          <p:spTgt spid="32771">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2771">
                                            <p:txEl>
                                              <p:pRg st="3" end="3"/>
                                            </p:txEl>
                                          </p:spTgt>
                                        </p:tgtEl>
                                        <p:attrNameLst>
                                          <p:attrName>style.visibility</p:attrName>
                                        </p:attrNameLst>
                                      </p:cBhvr>
                                      <p:to>
                                        <p:strVal val="visible"/>
                                      </p:to>
                                    </p:set>
                                    <p:animEffect transition="in" filter="fade">
                                      <p:cBhvr>
                                        <p:cTn id="21" dur="2000"/>
                                        <p:tgtEl>
                                          <p:spTgt spid="32771">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2771">
                                            <p:txEl>
                                              <p:pRg st="4" end="4"/>
                                            </p:txEl>
                                          </p:spTgt>
                                        </p:tgtEl>
                                        <p:attrNameLst>
                                          <p:attrName>style.visibility</p:attrName>
                                        </p:attrNameLst>
                                      </p:cBhvr>
                                      <p:to>
                                        <p:strVal val="visible"/>
                                      </p:to>
                                    </p:set>
                                    <p:animEffect transition="in" filter="fade">
                                      <p:cBhvr>
                                        <p:cTn id="24" dur="2000"/>
                                        <p:tgtEl>
                                          <p:spTgt spid="32771">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animEffect transition="in" filter="fade">
                                      <p:cBhvr>
                                        <p:cTn id="27" dur="2000"/>
                                        <p:tgtEl>
                                          <p:spTgt spid="32771">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2771">
                                            <p:txEl>
                                              <p:pRg st="6" end="6"/>
                                            </p:txEl>
                                          </p:spTgt>
                                        </p:tgtEl>
                                        <p:attrNameLst>
                                          <p:attrName>style.visibility</p:attrName>
                                        </p:attrNameLst>
                                      </p:cBhvr>
                                      <p:to>
                                        <p:strVal val="visible"/>
                                      </p:to>
                                    </p:set>
                                    <p:animEffect transition="in" filter="fade">
                                      <p:cBhvr>
                                        <p:cTn id="30" dur="2000"/>
                                        <p:tgtEl>
                                          <p:spTgt spid="32771">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2771">
                                            <p:txEl>
                                              <p:pRg st="7" end="7"/>
                                            </p:txEl>
                                          </p:spTgt>
                                        </p:tgtEl>
                                        <p:attrNameLst>
                                          <p:attrName>style.visibility</p:attrName>
                                        </p:attrNameLst>
                                      </p:cBhvr>
                                      <p:to>
                                        <p:strVal val="visible"/>
                                      </p:to>
                                    </p:set>
                                    <p:animEffect transition="in" filter="fade">
                                      <p:cBhvr>
                                        <p:cTn id="33" dur="2000"/>
                                        <p:tgtEl>
                                          <p:spTgt spid="32771">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2771">
                                            <p:txEl>
                                              <p:pRg st="8" end="8"/>
                                            </p:txEl>
                                          </p:spTgt>
                                        </p:tgtEl>
                                        <p:attrNameLst>
                                          <p:attrName>style.visibility</p:attrName>
                                        </p:attrNameLst>
                                      </p:cBhvr>
                                      <p:to>
                                        <p:strVal val="visible"/>
                                      </p:to>
                                    </p:set>
                                    <p:animEffect transition="in" filter="fade">
                                      <p:cBhvr>
                                        <p:cTn id="36" dur="2000"/>
                                        <p:tgtEl>
                                          <p:spTgt spid="32771">
                                            <p:txEl>
                                              <p:pRg st="8" end="8"/>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32773"/>
                                        </p:tgtEl>
                                        <p:attrNameLst>
                                          <p:attrName>style.visibility</p:attrName>
                                        </p:attrNameLst>
                                      </p:cBhvr>
                                      <p:to>
                                        <p:strVal val="visible"/>
                                      </p:to>
                                    </p:set>
                                    <p:anim calcmode="lin" valueType="num">
                                      <p:cBhvr>
                                        <p:cTn id="41" dur="500" fill="hold"/>
                                        <p:tgtEl>
                                          <p:spTgt spid="32773"/>
                                        </p:tgtEl>
                                        <p:attrNameLst>
                                          <p:attrName>ppt_w</p:attrName>
                                        </p:attrNameLst>
                                      </p:cBhvr>
                                      <p:tavLst>
                                        <p:tav tm="0">
                                          <p:val>
                                            <p:fltVal val="0"/>
                                          </p:val>
                                        </p:tav>
                                        <p:tav tm="100000">
                                          <p:val>
                                            <p:strVal val="#ppt_w"/>
                                          </p:val>
                                        </p:tav>
                                      </p:tavLst>
                                    </p:anim>
                                    <p:anim calcmode="lin" valueType="num">
                                      <p:cBhvr>
                                        <p:cTn id="42" dur="500" fill="hold"/>
                                        <p:tgtEl>
                                          <p:spTgt spid="32773"/>
                                        </p:tgtEl>
                                        <p:attrNameLst>
                                          <p:attrName>ppt_h</p:attrName>
                                        </p:attrNameLst>
                                      </p:cBhvr>
                                      <p:tavLst>
                                        <p:tav tm="0">
                                          <p:val>
                                            <p:fltVal val="0"/>
                                          </p:val>
                                        </p:tav>
                                        <p:tav tm="100000">
                                          <p:val>
                                            <p:strVal val="#ppt_h"/>
                                          </p:val>
                                        </p:tav>
                                      </p:tavLst>
                                    </p:anim>
                                    <p:animEffect transition="in" filter="fade">
                                      <p:cBhvr>
                                        <p:cTn id="43"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砂W砂焑真㱸眭स攐擤Ğ砂㞸"/>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79388" y="1341438"/>
            <a:ext cx="8820150" cy="4645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0" fill="hold"/>
                                        <p:tgtEl>
                                          <p:spTgt spid="33796"/>
                                        </p:tgtEl>
                                        <p:attrNameLst>
                                          <p:attrName>ppt_x</p:attrName>
                                        </p:attrNameLst>
                                      </p:cBhvr>
                                      <p:tavLst>
                                        <p:tav tm="0">
                                          <p:val>
                                            <p:strVal val="#ppt_x"/>
                                          </p:val>
                                        </p:tav>
                                        <p:tav tm="100000">
                                          <p:val>
                                            <p:strVal val="#ppt_x"/>
                                          </p:val>
                                        </p:tav>
                                      </p:tavLst>
                                    </p:anim>
                                    <p:anim calcmode="lin" valueType="num">
                                      <p:cBhvr additive="base">
                                        <p:cTn id="8" dur="5000" fill="hold"/>
                                        <p:tgtEl>
                                          <p:spTgt spid="337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403350" y="188913"/>
            <a:ext cx="6697663" cy="633412"/>
          </a:xfrm>
        </p:spPr>
        <p:txBody>
          <a:bodyPr/>
          <a:lstStyle/>
          <a:p>
            <a:r>
              <a:rPr lang="fa-IR" altLang="en-US" sz="2400" b="1">
                <a:solidFill>
                  <a:srgbClr val="0033CC"/>
                </a:solidFill>
                <a:cs typeface="2  Zar" pitchFamily="2" charset="-78"/>
              </a:rPr>
              <a:t>قابليت ها و محدوديت هاي فرآيند جوشكاري </a:t>
            </a:r>
            <a:r>
              <a:rPr lang="en-US" altLang="en-US" sz="2400" b="1">
                <a:solidFill>
                  <a:srgbClr val="0033CC"/>
                </a:solidFill>
                <a:cs typeface="2  Zar" pitchFamily="2" charset="-78"/>
              </a:rPr>
              <a:t>SMAW</a:t>
            </a:r>
            <a:r>
              <a:rPr lang="fa-IR" altLang="en-US" sz="2400" b="1">
                <a:solidFill>
                  <a:srgbClr val="0033CC"/>
                </a:solidFill>
                <a:cs typeface="2  Zar" pitchFamily="2" charset="-78"/>
              </a:rPr>
              <a:t> :</a:t>
            </a:r>
            <a:br>
              <a:rPr lang="fa-IR" altLang="en-US" sz="2400" b="1">
                <a:solidFill>
                  <a:srgbClr val="0033CC"/>
                </a:solidFill>
                <a:cs typeface="2  Zar" pitchFamily="2" charset="-78"/>
              </a:rPr>
            </a:br>
            <a:endParaRPr lang="en-US" altLang="en-US" sz="2400" b="1">
              <a:solidFill>
                <a:srgbClr val="0033CC"/>
              </a:solidFill>
              <a:cs typeface="2  Zar" pitchFamily="2" charset="-78"/>
            </a:endParaRPr>
          </a:p>
        </p:txBody>
      </p:sp>
      <p:sp>
        <p:nvSpPr>
          <p:cNvPr id="34819" name="Rectangle 3"/>
          <p:cNvSpPr>
            <a:spLocks noGrp="1" noChangeArrowheads="1"/>
          </p:cNvSpPr>
          <p:nvPr>
            <p:ph type="body" idx="1"/>
          </p:nvPr>
        </p:nvSpPr>
        <p:spPr>
          <a:xfrm>
            <a:off x="179388" y="703263"/>
            <a:ext cx="8964612" cy="6154737"/>
          </a:xfrm>
        </p:spPr>
        <p:txBody>
          <a:bodyPr/>
          <a:lstStyle/>
          <a:p>
            <a:pPr>
              <a:lnSpc>
                <a:spcPct val="80000"/>
              </a:lnSpc>
              <a:buFontTx/>
              <a:buNone/>
            </a:pPr>
            <a:r>
              <a:rPr lang="fa-IR" altLang="en-US" sz="1800">
                <a:cs typeface="2  Zar" pitchFamily="2" charset="-78"/>
              </a:rPr>
              <a:t>جوشكاري قوسي فلزي محافظت شده ، فرآيندي با بيشترين كاربرد بويژه براي جوش هاي كوتاه در توليد ، نگه داري و تعميرات و براي ساختارهاي كارگاهي مناسب است.</a:t>
            </a:r>
          </a:p>
          <a:p>
            <a:pPr>
              <a:lnSpc>
                <a:spcPct val="80000"/>
              </a:lnSpc>
              <a:buFontTx/>
              <a:buNone/>
            </a:pPr>
            <a:r>
              <a:rPr lang="fa-IR" altLang="en-US" sz="1800">
                <a:cs typeface="2  Zar" pitchFamily="2" charset="-78"/>
              </a:rPr>
              <a:t>   در زير مزاياي اين فرآيند جوشكاري آورده شده است :</a:t>
            </a:r>
          </a:p>
          <a:p>
            <a:pPr>
              <a:lnSpc>
                <a:spcPct val="80000"/>
              </a:lnSpc>
              <a:buFontTx/>
              <a:buNone/>
            </a:pPr>
            <a:r>
              <a:rPr lang="fa-IR" altLang="en-US" sz="1800">
                <a:cs typeface="2  Zar" pitchFamily="2" charset="-78"/>
              </a:rPr>
              <a:t>تجهيزات آن نسبتاً ساده ، ارزان و قابل حمل است.</a:t>
            </a:r>
          </a:p>
          <a:p>
            <a:pPr>
              <a:lnSpc>
                <a:spcPct val="80000"/>
              </a:lnSpc>
              <a:buFontTx/>
              <a:buNone/>
            </a:pPr>
            <a:r>
              <a:rPr lang="fa-IR" altLang="en-US" sz="1800">
                <a:cs typeface="2  Zar" pitchFamily="2" charset="-78"/>
              </a:rPr>
              <a:t>حفاظت از فلز پركننده و فلز جوش در برابر اكسايش مضر در جريان جوشكاري ، به عهدة الكترود پوشش دار مي باشد.</a:t>
            </a:r>
          </a:p>
          <a:p>
            <a:pPr>
              <a:lnSpc>
                <a:spcPct val="80000"/>
              </a:lnSpc>
              <a:buFontTx/>
              <a:buNone/>
            </a:pPr>
            <a:r>
              <a:rPr lang="fa-IR" altLang="en-US" sz="1800">
                <a:cs typeface="2  Zar" pitchFamily="2" charset="-78"/>
              </a:rPr>
              <a:t>حفاظت گازي كمكي يا روان ساز دانه اي مورد لزوم نيست.</a:t>
            </a:r>
          </a:p>
          <a:p>
            <a:pPr>
              <a:lnSpc>
                <a:spcPct val="80000"/>
              </a:lnSpc>
              <a:buFontTx/>
              <a:buNone/>
            </a:pPr>
            <a:r>
              <a:rPr lang="fa-IR" altLang="en-US" sz="1800">
                <a:cs typeface="2  Zar" pitchFamily="2" charset="-78"/>
              </a:rPr>
              <a:t>فرآيند در قبال باد و كوران نسبت به فرآيندهاي جوشكاري قوسي محافظت شدة گازي ، داراي حساسيت كمتري است.</a:t>
            </a:r>
          </a:p>
          <a:p>
            <a:pPr>
              <a:lnSpc>
                <a:spcPct val="80000"/>
              </a:lnSpc>
              <a:buFontTx/>
              <a:buNone/>
            </a:pPr>
            <a:r>
              <a:rPr lang="fa-IR" altLang="en-US" sz="1800">
                <a:cs typeface="2  Zar" pitchFamily="2" charset="-78"/>
              </a:rPr>
              <a:t>مي توان آن را در فضاهايي با دسترسي كمتر بكار برد.</a:t>
            </a:r>
          </a:p>
          <a:p>
            <a:pPr>
              <a:lnSpc>
                <a:spcPct val="80000"/>
              </a:lnSpc>
              <a:buFontTx/>
              <a:buNone/>
            </a:pPr>
            <a:r>
              <a:rPr lang="fa-IR" altLang="en-US" sz="1800">
                <a:cs typeface="2  Zar" pitchFamily="2" charset="-78"/>
              </a:rPr>
              <a:t>اين فرآيند جوشكاري براي بيشتر فلزات و آلياژهاي معمولي مناسب است.</a:t>
            </a:r>
          </a:p>
          <a:p>
            <a:pPr>
              <a:lnSpc>
                <a:spcPct val="80000"/>
              </a:lnSpc>
              <a:buFontTx/>
              <a:buNone/>
            </a:pPr>
            <a:r>
              <a:rPr lang="fa-IR" altLang="en-US" sz="1800">
                <a:cs typeface="2  Zar" pitchFamily="2" charset="-78"/>
              </a:rPr>
              <a:t>   الكترودهاي </a:t>
            </a:r>
            <a:r>
              <a:rPr lang="en-US" altLang="en-US" sz="1800">
                <a:cs typeface="2  Zar" pitchFamily="2" charset="-78"/>
              </a:rPr>
              <a:t>SMAW</a:t>
            </a:r>
            <a:r>
              <a:rPr lang="fa-IR" altLang="en-US" sz="1800">
                <a:cs typeface="2  Zar" pitchFamily="2" charset="-78"/>
              </a:rPr>
              <a:t> براي جوشكاري فولادهاي كربني و كم آلياژي ، فولادهاي زنگ نزن ، چدن ها ، مس و نيكل و آلياژهاي آنها و براي بعضي از آلياژهاي آلومينيوم ، وجود دارد. فلزات زود گذار مانند سرب ، قلع و روي و آلياژهاي آنها ، به علت حرارت شديد قوس براي آنها ، توسط اين فرآيند </a:t>
            </a:r>
            <a:r>
              <a:rPr lang="en-US" altLang="en-US" sz="1800">
                <a:cs typeface="2  Zar" pitchFamily="2" charset="-78"/>
              </a:rPr>
              <a:t>SMAW</a:t>
            </a:r>
            <a:r>
              <a:rPr lang="fa-IR" altLang="en-US" sz="1800">
                <a:cs typeface="2  Zar" pitchFamily="2" charset="-78"/>
              </a:rPr>
              <a:t> جوشكاري نمي شوند. فرآيند جوشكاري </a:t>
            </a:r>
            <a:r>
              <a:rPr lang="en-US" altLang="en-US" sz="1800">
                <a:cs typeface="2  Zar" pitchFamily="2" charset="-78"/>
              </a:rPr>
              <a:t>SMAW</a:t>
            </a:r>
            <a:r>
              <a:rPr lang="fa-IR" altLang="en-US" sz="1800">
                <a:cs typeface="2  Zar" pitchFamily="2" charset="-78"/>
              </a:rPr>
              <a:t> براي فلزات واكنشگر از قبيل تيتان ، زيركونيم ، تانتال و نيوبيم به علت كافي نبودن حفاظت براي جلوگيري از آلودگي اكسيژني جوش ، مناسب نيست. الكترودهاي روپوش دار به طول هاي 230 الي 460 ميليمتر توليد مي شوند. از آنجا كه اول قوس زده مي شود ، لذا جريان از تمامي طول قوس عبور مي كند. بنابراين مقدار جرياني را كه مي توان بكار برد توسط مقاومت الكتريكي سيم مغزه محدود مي گردد. آمپراژ باعث گرم شدن بيش از حد الكترود و شكستن پوشش آن مي گردد. اين امر به نوبة خود مشخصات قوس و حفاظت مربوطه را تغيير مي دهد. به علت همين محدوديت ، نرخ هاي رسوب معمولاً  كمتر از فرآيندهايي از قبيل جوشكاري قوس فلزي ( </a:t>
            </a:r>
            <a:r>
              <a:rPr lang="en-US" altLang="en-US" sz="1800">
                <a:cs typeface="2  Zar" pitchFamily="2" charset="-78"/>
              </a:rPr>
              <a:t>GMAW</a:t>
            </a:r>
            <a:r>
              <a:rPr lang="fa-IR" altLang="en-US" sz="1800">
                <a:cs typeface="2  Zar" pitchFamily="2" charset="-78"/>
              </a:rPr>
              <a:t> ) است. چرخة كار اپراتور و نرخ هاي رسوب كلي الكترودهاي روپوش دار معمولاً  كمتر از فرآيند الكترود يكسره نظير جوشكاري قوسي توپودري ( </a:t>
            </a:r>
            <a:r>
              <a:rPr lang="en-US" altLang="en-US" sz="1800">
                <a:cs typeface="2  Zar" pitchFamily="2" charset="-78"/>
              </a:rPr>
              <a:t>FCAW</a:t>
            </a:r>
            <a:r>
              <a:rPr lang="fa-IR" altLang="en-US" sz="1800">
                <a:cs typeface="2  Zar" pitchFamily="2" charset="-78"/>
              </a:rPr>
              <a:t> ) است. اين امر به اين علت است كه الكترودها را تا حداقلي از طول آن مي توان بكار برد. هنگامي كه به آن طول رسيد ، جوشكار بايد الكترود مصرف نشده را دور ريخته و الكترود جديدي در انبر قرار دهد. بعلاوه سرباره نيز بايد در شروع و آخرها و قبل از رسوب جوش مجاور رويه يا كنار مهرة رسوب شده ، زدوده شود. </a:t>
            </a:r>
          </a:p>
          <a:p>
            <a:pPr>
              <a:lnSpc>
                <a:spcPct val="80000"/>
              </a:lnSpc>
              <a:buFontTx/>
              <a:buNone/>
            </a:pPr>
            <a:r>
              <a:rPr lang="fa-IR" altLang="en-US" sz="1800">
                <a:cs typeface="2  Zar" pitchFamily="2" charset="-78"/>
              </a:rPr>
              <a:t>   يكي ديگر از محدوديت هاي اين فرآيند جوشكاري ، محل تعويض الكترود مي باشد كه در محل تعويض الكترود برخي عيوب ديده مي شوند.</a:t>
            </a:r>
            <a:endParaRPr lang="en-US" altLang="en-US" sz="18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linds(horizontal)">
                                      <p:cBhvr>
                                        <p:cTn id="7" dur="500"/>
                                        <p:tgtEl>
                                          <p:spTgt spid="34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 calcmode="lin" valueType="num">
                                      <p:cBhvr>
                                        <p:cTn id="12" dur="1000" fill="hold"/>
                                        <p:tgtEl>
                                          <p:spTgt spid="34819">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4819">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4819">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 calcmode="lin" valueType="num">
                                      <p:cBhvr>
                                        <p:cTn id="17" dur="1000" fill="hold"/>
                                        <p:tgtEl>
                                          <p:spTgt spid="34819">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34819">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4819">
                                            <p:txEl>
                                              <p:pRg st="1" end="1"/>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4819">
                                            <p:txEl>
                                              <p:pRg st="2" end="2"/>
                                            </p:txEl>
                                          </p:spTgt>
                                        </p:tgtEl>
                                        <p:attrNameLst>
                                          <p:attrName>style.visibility</p:attrName>
                                        </p:attrNameLst>
                                      </p:cBhvr>
                                      <p:to>
                                        <p:strVal val="visible"/>
                                      </p:to>
                                    </p:set>
                                    <p:anim calcmode="lin" valueType="num">
                                      <p:cBhvr>
                                        <p:cTn id="22" dur="1000" fill="hold"/>
                                        <p:tgtEl>
                                          <p:spTgt spid="34819">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34819">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34819">
                                            <p:txEl>
                                              <p:pRg st="2" end="2"/>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4819">
                                            <p:txEl>
                                              <p:pRg st="3" end="3"/>
                                            </p:txEl>
                                          </p:spTgt>
                                        </p:tgtEl>
                                        <p:attrNameLst>
                                          <p:attrName>style.visibility</p:attrName>
                                        </p:attrNameLst>
                                      </p:cBhvr>
                                      <p:to>
                                        <p:strVal val="visible"/>
                                      </p:to>
                                    </p:set>
                                    <p:anim calcmode="lin" valueType="num">
                                      <p:cBhvr>
                                        <p:cTn id="27" dur="1000" fill="hold"/>
                                        <p:tgtEl>
                                          <p:spTgt spid="34819">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34819">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34819">
                                            <p:txEl>
                                              <p:pRg st="3" end="3"/>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34819">
                                            <p:txEl>
                                              <p:pRg st="4" end="4"/>
                                            </p:txEl>
                                          </p:spTgt>
                                        </p:tgtEl>
                                        <p:attrNameLst>
                                          <p:attrName>style.visibility</p:attrName>
                                        </p:attrNameLst>
                                      </p:cBhvr>
                                      <p:to>
                                        <p:strVal val="visible"/>
                                      </p:to>
                                    </p:set>
                                    <p:anim calcmode="lin" valueType="num">
                                      <p:cBhvr>
                                        <p:cTn id="32" dur="1000" fill="hold"/>
                                        <p:tgtEl>
                                          <p:spTgt spid="34819">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34819">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34819">
                                            <p:txEl>
                                              <p:pRg st="4" end="4"/>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34819">
                                            <p:txEl>
                                              <p:pRg st="5" end="5"/>
                                            </p:txEl>
                                          </p:spTgt>
                                        </p:tgtEl>
                                        <p:attrNameLst>
                                          <p:attrName>style.visibility</p:attrName>
                                        </p:attrNameLst>
                                      </p:cBhvr>
                                      <p:to>
                                        <p:strVal val="visible"/>
                                      </p:to>
                                    </p:set>
                                    <p:anim calcmode="lin" valueType="num">
                                      <p:cBhvr>
                                        <p:cTn id="37" dur="1000" fill="hold"/>
                                        <p:tgtEl>
                                          <p:spTgt spid="34819">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34819">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4819">
                                            <p:txEl>
                                              <p:pRg st="5" end="5"/>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34819">
                                            <p:txEl>
                                              <p:pRg st="6" end="6"/>
                                            </p:txEl>
                                          </p:spTgt>
                                        </p:tgtEl>
                                        <p:attrNameLst>
                                          <p:attrName>style.visibility</p:attrName>
                                        </p:attrNameLst>
                                      </p:cBhvr>
                                      <p:to>
                                        <p:strVal val="visible"/>
                                      </p:to>
                                    </p:set>
                                    <p:anim calcmode="lin" valueType="num">
                                      <p:cBhvr>
                                        <p:cTn id="42" dur="1000" fill="hold"/>
                                        <p:tgtEl>
                                          <p:spTgt spid="34819">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34819">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34819">
                                            <p:txEl>
                                              <p:pRg st="6" end="6"/>
                                            </p:txEl>
                                          </p:spTgt>
                                        </p:tgtEl>
                                      </p:cBhvr>
                                    </p:animEffect>
                                  </p:childTnLst>
                                </p:cTn>
                              </p:par>
                              <p:par>
                                <p:cTn id="45" presetID="55" presetClass="entr" presetSubtype="0" fill="hold" nodeType="withEffect">
                                  <p:stCondLst>
                                    <p:cond delay="0"/>
                                  </p:stCondLst>
                                  <p:childTnLst>
                                    <p:set>
                                      <p:cBhvr>
                                        <p:cTn id="46" dur="1" fill="hold">
                                          <p:stCondLst>
                                            <p:cond delay="0"/>
                                          </p:stCondLst>
                                        </p:cTn>
                                        <p:tgtEl>
                                          <p:spTgt spid="34819">
                                            <p:txEl>
                                              <p:pRg st="7" end="7"/>
                                            </p:txEl>
                                          </p:spTgt>
                                        </p:tgtEl>
                                        <p:attrNameLst>
                                          <p:attrName>style.visibility</p:attrName>
                                        </p:attrNameLst>
                                      </p:cBhvr>
                                      <p:to>
                                        <p:strVal val="visible"/>
                                      </p:to>
                                    </p:set>
                                    <p:anim calcmode="lin" valueType="num">
                                      <p:cBhvr>
                                        <p:cTn id="47" dur="1000" fill="hold"/>
                                        <p:tgtEl>
                                          <p:spTgt spid="34819">
                                            <p:txEl>
                                              <p:pRg st="7" end="7"/>
                                            </p:txEl>
                                          </p:spTgt>
                                        </p:tgtEl>
                                        <p:attrNameLst>
                                          <p:attrName>ppt_w</p:attrName>
                                        </p:attrNameLst>
                                      </p:cBhvr>
                                      <p:tavLst>
                                        <p:tav tm="0">
                                          <p:val>
                                            <p:strVal val="#ppt_w*0.70"/>
                                          </p:val>
                                        </p:tav>
                                        <p:tav tm="100000">
                                          <p:val>
                                            <p:strVal val="#ppt_w"/>
                                          </p:val>
                                        </p:tav>
                                      </p:tavLst>
                                    </p:anim>
                                    <p:anim calcmode="lin" valueType="num">
                                      <p:cBhvr>
                                        <p:cTn id="48" dur="1000" fill="hold"/>
                                        <p:tgtEl>
                                          <p:spTgt spid="34819">
                                            <p:txEl>
                                              <p:pRg st="7" end="7"/>
                                            </p:txEl>
                                          </p:spTgt>
                                        </p:tgtEl>
                                        <p:attrNameLst>
                                          <p:attrName>ppt_h</p:attrName>
                                        </p:attrNameLst>
                                      </p:cBhvr>
                                      <p:tavLst>
                                        <p:tav tm="0">
                                          <p:val>
                                            <p:strVal val="#ppt_h"/>
                                          </p:val>
                                        </p:tav>
                                        <p:tav tm="100000">
                                          <p:val>
                                            <p:strVal val="#ppt_h"/>
                                          </p:val>
                                        </p:tav>
                                      </p:tavLst>
                                    </p:anim>
                                    <p:animEffect transition="in" filter="fade">
                                      <p:cBhvr>
                                        <p:cTn id="49" dur="1000"/>
                                        <p:tgtEl>
                                          <p:spTgt spid="34819">
                                            <p:txEl>
                                              <p:pRg st="7" end="7"/>
                                            </p:txEl>
                                          </p:spTgt>
                                        </p:tgtEl>
                                      </p:cBhvr>
                                    </p:animEffect>
                                  </p:childTnLst>
                                </p:cTn>
                              </p:par>
                              <p:par>
                                <p:cTn id="50" presetID="55" presetClass="entr" presetSubtype="0" fill="hold" nodeType="withEffect">
                                  <p:stCondLst>
                                    <p:cond delay="0"/>
                                  </p:stCondLst>
                                  <p:childTnLst>
                                    <p:set>
                                      <p:cBhvr>
                                        <p:cTn id="51" dur="1" fill="hold">
                                          <p:stCondLst>
                                            <p:cond delay="0"/>
                                          </p:stCondLst>
                                        </p:cTn>
                                        <p:tgtEl>
                                          <p:spTgt spid="34819">
                                            <p:txEl>
                                              <p:pRg st="8" end="8"/>
                                            </p:txEl>
                                          </p:spTgt>
                                        </p:tgtEl>
                                        <p:attrNameLst>
                                          <p:attrName>style.visibility</p:attrName>
                                        </p:attrNameLst>
                                      </p:cBhvr>
                                      <p:to>
                                        <p:strVal val="visible"/>
                                      </p:to>
                                    </p:set>
                                    <p:anim calcmode="lin" valueType="num">
                                      <p:cBhvr>
                                        <p:cTn id="52" dur="1000" fill="hold"/>
                                        <p:tgtEl>
                                          <p:spTgt spid="34819">
                                            <p:txEl>
                                              <p:pRg st="8" end="8"/>
                                            </p:txEl>
                                          </p:spTgt>
                                        </p:tgtEl>
                                        <p:attrNameLst>
                                          <p:attrName>ppt_w</p:attrName>
                                        </p:attrNameLst>
                                      </p:cBhvr>
                                      <p:tavLst>
                                        <p:tav tm="0">
                                          <p:val>
                                            <p:strVal val="#ppt_w*0.70"/>
                                          </p:val>
                                        </p:tav>
                                        <p:tav tm="100000">
                                          <p:val>
                                            <p:strVal val="#ppt_w"/>
                                          </p:val>
                                        </p:tav>
                                      </p:tavLst>
                                    </p:anim>
                                    <p:anim calcmode="lin" valueType="num">
                                      <p:cBhvr>
                                        <p:cTn id="53" dur="1000" fill="hold"/>
                                        <p:tgtEl>
                                          <p:spTgt spid="34819">
                                            <p:txEl>
                                              <p:pRg st="8" end="8"/>
                                            </p:txEl>
                                          </p:spTgt>
                                        </p:tgtEl>
                                        <p:attrNameLst>
                                          <p:attrName>ppt_h</p:attrName>
                                        </p:attrNameLst>
                                      </p:cBhvr>
                                      <p:tavLst>
                                        <p:tav tm="0">
                                          <p:val>
                                            <p:strVal val="#ppt_h"/>
                                          </p:val>
                                        </p:tav>
                                        <p:tav tm="100000">
                                          <p:val>
                                            <p:strVal val="#ppt_h"/>
                                          </p:val>
                                        </p:tav>
                                      </p:tavLst>
                                    </p:anim>
                                    <p:animEffect transition="in" filter="fade">
                                      <p:cBhvr>
                                        <p:cTn id="54" dur="1000"/>
                                        <p:tgtEl>
                                          <p:spTgt spid="34819">
                                            <p:txEl>
                                              <p:pRg st="8" end="8"/>
                                            </p:txEl>
                                          </p:spTgt>
                                        </p:tgtEl>
                                      </p:cBhvr>
                                    </p:animEffect>
                                  </p:childTnLst>
                                </p:cTn>
                              </p:par>
                              <p:par>
                                <p:cTn id="55" presetID="55" presetClass="entr" presetSubtype="0" fill="hold" nodeType="withEffect">
                                  <p:stCondLst>
                                    <p:cond delay="0"/>
                                  </p:stCondLst>
                                  <p:childTnLst>
                                    <p:set>
                                      <p:cBhvr>
                                        <p:cTn id="56" dur="1" fill="hold">
                                          <p:stCondLst>
                                            <p:cond delay="0"/>
                                          </p:stCondLst>
                                        </p:cTn>
                                        <p:tgtEl>
                                          <p:spTgt spid="34819">
                                            <p:txEl>
                                              <p:pRg st="9" end="9"/>
                                            </p:txEl>
                                          </p:spTgt>
                                        </p:tgtEl>
                                        <p:attrNameLst>
                                          <p:attrName>style.visibility</p:attrName>
                                        </p:attrNameLst>
                                      </p:cBhvr>
                                      <p:to>
                                        <p:strVal val="visible"/>
                                      </p:to>
                                    </p:set>
                                    <p:anim calcmode="lin" valueType="num">
                                      <p:cBhvr>
                                        <p:cTn id="57" dur="1000" fill="hold"/>
                                        <p:tgtEl>
                                          <p:spTgt spid="34819">
                                            <p:txEl>
                                              <p:pRg st="9" end="9"/>
                                            </p:txEl>
                                          </p:spTgt>
                                        </p:tgtEl>
                                        <p:attrNameLst>
                                          <p:attrName>ppt_w</p:attrName>
                                        </p:attrNameLst>
                                      </p:cBhvr>
                                      <p:tavLst>
                                        <p:tav tm="0">
                                          <p:val>
                                            <p:strVal val="#ppt_w*0.70"/>
                                          </p:val>
                                        </p:tav>
                                        <p:tav tm="100000">
                                          <p:val>
                                            <p:strVal val="#ppt_w"/>
                                          </p:val>
                                        </p:tav>
                                      </p:tavLst>
                                    </p:anim>
                                    <p:anim calcmode="lin" valueType="num">
                                      <p:cBhvr>
                                        <p:cTn id="58" dur="1000" fill="hold"/>
                                        <p:tgtEl>
                                          <p:spTgt spid="34819">
                                            <p:txEl>
                                              <p:pRg st="9" end="9"/>
                                            </p:txEl>
                                          </p:spTgt>
                                        </p:tgtEl>
                                        <p:attrNameLst>
                                          <p:attrName>ppt_h</p:attrName>
                                        </p:attrNameLst>
                                      </p:cBhvr>
                                      <p:tavLst>
                                        <p:tav tm="0">
                                          <p:val>
                                            <p:strVal val="#ppt_h"/>
                                          </p:val>
                                        </p:tav>
                                        <p:tav tm="100000">
                                          <p:val>
                                            <p:strVal val="#ppt_h"/>
                                          </p:val>
                                        </p:tav>
                                      </p:tavLst>
                                    </p:anim>
                                    <p:animEffect transition="in" filter="fade">
                                      <p:cBhvr>
                                        <p:cTn id="59" dur="1000"/>
                                        <p:tgtEl>
                                          <p:spTgt spid="348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620713"/>
            <a:ext cx="8229600" cy="2016125"/>
          </a:xfrm>
        </p:spPr>
        <p:txBody>
          <a:bodyPr/>
          <a:lstStyle/>
          <a:p>
            <a:pPr marL="762000" indent="-762000" algn="r"/>
            <a:r>
              <a:rPr lang="fa-IR" altLang="en-US" sz="2000" b="1">
                <a:solidFill>
                  <a:srgbClr val="0033CC"/>
                </a:solidFill>
                <a:cs typeface="2  Zar" pitchFamily="2" charset="-78"/>
              </a:rPr>
              <a:t>                 </a:t>
            </a:r>
            <a:r>
              <a:rPr lang="fa-IR" altLang="en-US" sz="2400" b="1">
                <a:solidFill>
                  <a:srgbClr val="0033CC"/>
                </a:solidFill>
                <a:cs typeface="2  Zar" pitchFamily="2" charset="-78"/>
              </a:rPr>
              <a:t>تجهيزات و لوازم ضروري براي فرآيند جوشكاري </a:t>
            </a:r>
            <a:r>
              <a:rPr lang="en-US" altLang="en-US" sz="2400" b="1">
                <a:solidFill>
                  <a:srgbClr val="0033CC"/>
                </a:solidFill>
                <a:cs typeface="2  Zar" pitchFamily="2" charset="-78"/>
              </a:rPr>
              <a:t>SMAW</a:t>
            </a:r>
            <a:r>
              <a:rPr lang="fa-IR" altLang="en-US" sz="2400" b="1">
                <a:solidFill>
                  <a:srgbClr val="0033CC"/>
                </a:solidFill>
                <a:cs typeface="2  Zar" pitchFamily="2" charset="-78"/>
              </a:rPr>
              <a:t> :</a:t>
            </a:r>
            <a:r>
              <a:rPr lang="fa-IR" altLang="en-US" sz="2400">
                <a:solidFill>
                  <a:srgbClr val="0033CC"/>
                </a:solidFill>
                <a:cs typeface="2  Zar" pitchFamily="2" charset="-78"/>
              </a:rPr>
              <a:t/>
            </a:r>
            <a:br>
              <a:rPr lang="fa-IR" altLang="en-US" sz="2400">
                <a:solidFill>
                  <a:srgbClr val="0033CC"/>
                </a:solidFill>
                <a:cs typeface="2  Zar" pitchFamily="2" charset="-78"/>
              </a:rPr>
            </a:br>
            <a:r>
              <a:rPr lang="fa-IR" altLang="en-US" sz="2000">
                <a:solidFill>
                  <a:srgbClr val="0033CC"/>
                </a:solidFill>
                <a:cs typeface="2  Zar" pitchFamily="2" charset="-78"/>
              </a:rPr>
              <a:t/>
            </a:r>
            <a:br>
              <a:rPr lang="fa-IR" altLang="en-US" sz="2000">
                <a:solidFill>
                  <a:srgbClr val="0033CC"/>
                </a:solidFill>
                <a:cs typeface="2  Zar" pitchFamily="2" charset="-78"/>
              </a:rPr>
            </a:br>
            <a:r>
              <a:rPr lang="fa-IR" altLang="en-US" sz="2000">
                <a:cs typeface="2  Zar" pitchFamily="2" charset="-78"/>
              </a:rPr>
              <a:t>منبع نيرو براي ذوب كردن الكترود و لبه هاي اتصال</a:t>
            </a:r>
            <a:br>
              <a:rPr lang="fa-IR" altLang="en-US" sz="2000">
                <a:cs typeface="2  Zar" pitchFamily="2" charset="-78"/>
              </a:rPr>
            </a:br>
            <a:r>
              <a:rPr lang="fa-IR" altLang="en-US" sz="2000">
                <a:cs typeface="2  Zar" pitchFamily="2" charset="-78"/>
              </a:rPr>
              <a:t>نگه دارندة الكترود ( انبر جوشكاري )</a:t>
            </a:r>
            <a:br>
              <a:rPr lang="fa-IR" altLang="en-US" sz="2000">
                <a:cs typeface="2  Zar" pitchFamily="2" charset="-78"/>
              </a:rPr>
            </a:br>
            <a:r>
              <a:rPr lang="fa-IR" altLang="en-US" sz="2000">
                <a:cs typeface="2  Zar" pitchFamily="2" charset="-78"/>
              </a:rPr>
              <a:t>اتصال قطعه كار</a:t>
            </a:r>
            <a:br>
              <a:rPr lang="fa-IR" altLang="en-US" sz="2000">
                <a:cs typeface="2  Zar" pitchFamily="2" charset="-78"/>
              </a:rPr>
            </a:br>
            <a:r>
              <a:rPr lang="fa-IR" altLang="en-US" sz="2000">
                <a:cs typeface="2  Zar" pitchFamily="2" charset="-78"/>
              </a:rPr>
              <a:t>كابل هاي جوشكاري</a:t>
            </a:r>
            <a:endParaRPr lang="en-US" altLang="en-US" sz="2000">
              <a:cs typeface="2  Zar" pitchFamily="2" charset="-78"/>
            </a:endParaRPr>
          </a:p>
        </p:txBody>
      </p:sp>
      <p:pic>
        <p:nvPicPr>
          <p:cNvPr id="35844" name="Picture 4" descr="H砂W砂焑真㱸眭सĞ砂㞸"/>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35150" y="3068638"/>
            <a:ext cx="5545138" cy="2828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animEffect transition="in" filter="fade">
                                      <p:cBhvr>
                                        <p:cTn id="9" dur="500"/>
                                        <p:tgtEl>
                                          <p:spTgt spid="358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5844"/>
                                        </p:tgtEl>
                                        <p:attrNameLst>
                                          <p:attrName>style.visibility</p:attrName>
                                        </p:attrNameLst>
                                      </p:cBhvr>
                                      <p:to>
                                        <p:strVal val="visible"/>
                                      </p:to>
                                    </p:set>
                                    <p:anim calcmode="lin" valueType="num">
                                      <p:cBhvr additive="base">
                                        <p:cTn id="14" dur="500" fill="hold"/>
                                        <p:tgtEl>
                                          <p:spTgt spid="35844"/>
                                        </p:tgtEl>
                                        <p:attrNameLst>
                                          <p:attrName>ppt_x</p:attrName>
                                        </p:attrNameLst>
                                      </p:cBhvr>
                                      <p:tavLst>
                                        <p:tav tm="0">
                                          <p:val>
                                            <p:strVal val="#ppt_x"/>
                                          </p:val>
                                        </p:tav>
                                        <p:tav tm="100000">
                                          <p:val>
                                            <p:strVal val="#ppt_x"/>
                                          </p:val>
                                        </p:tav>
                                      </p:tavLst>
                                    </p:anim>
                                    <p:anim calcmode="lin" valueType="num">
                                      <p:cBhvr additive="base">
                                        <p:cTn id="15"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idx="4294967295"/>
          </p:nvPr>
        </p:nvSpPr>
        <p:spPr>
          <a:xfrm>
            <a:off x="685800" y="1066800"/>
            <a:ext cx="8207375" cy="23050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fa-IR" altLang="en-US" sz="6600" b="1" dirty="0"/>
              <a:t>انواع </a:t>
            </a:r>
            <a:r>
              <a:rPr lang="ar-SA" altLang="en-US" sz="6600" b="1" dirty="0" smtClean="0"/>
              <a:t>جوش</a:t>
            </a:r>
            <a:r>
              <a:rPr lang="fa-IR" altLang="en-US" sz="6600" b="1" dirty="0" smtClean="0"/>
              <a:t>کاری قوس</a:t>
            </a:r>
            <a:r>
              <a:rPr lang="en-US" altLang="en-US" sz="6600" b="1" dirty="0"/>
              <a:t/>
            </a:r>
            <a:br>
              <a:rPr lang="en-US" altLang="en-US" sz="6600" b="1" dirty="0"/>
            </a:br>
            <a:endParaRPr lang="en-US" altLang="en-US" sz="6600" b="1" dirty="0"/>
          </a:p>
        </p:txBody>
      </p:sp>
      <p:sp>
        <p:nvSpPr>
          <p:cNvPr id="3" name="Rectangle 2"/>
          <p:cNvSpPr txBox="1">
            <a:spLocks noChangeArrowheads="1"/>
          </p:cNvSpPr>
          <p:nvPr/>
        </p:nvSpPr>
        <p:spPr>
          <a:xfrm>
            <a:off x="228600" y="3810000"/>
            <a:ext cx="8229600" cy="2392362"/>
          </a:xfrm>
          <a:prstGeom prst="rect">
            <a:avLst/>
          </a:prstGeom>
        </p:spPr>
        <p:txBody>
          <a:bodyPr/>
          <a:lst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charset="0"/>
                <a:cs typeface="Arial" charset="0"/>
              </a:defRPr>
            </a:lvl2pPr>
            <a:lvl3pPr algn="ctr" rtl="1" eaLnBrk="1" fontAlgn="base" hangingPunct="1">
              <a:spcBef>
                <a:spcPct val="0"/>
              </a:spcBef>
              <a:spcAft>
                <a:spcPct val="0"/>
              </a:spcAft>
              <a:defRPr sz="4400">
                <a:solidFill>
                  <a:schemeClr val="tx2"/>
                </a:solidFill>
                <a:latin typeface="Arial" charset="0"/>
                <a:cs typeface="Arial" charset="0"/>
              </a:defRPr>
            </a:lvl3pPr>
            <a:lvl4pPr algn="ctr" rtl="1" eaLnBrk="1" fontAlgn="base" hangingPunct="1">
              <a:spcBef>
                <a:spcPct val="0"/>
              </a:spcBef>
              <a:spcAft>
                <a:spcPct val="0"/>
              </a:spcAft>
              <a:defRPr sz="4400">
                <a:solidFill>
                  <a:schemeClr val="tx2"/>
                </a:solidFill>
                <a:latin typeface="Arial" charset="0"/>
                <a:cs typeface="Arial" charset="0"/>
              </a:defRPr>
            </a:lvl4pPr>
            <a:lvl5pPr algn="ctr" rtl="1" eaLnBrk="1" fontAlgn="base" hangingPunct="1">
              <a:spcBef>
                <a:spcPct val="0"/>
              </a:spcBef>
              <a:spcAft>
                <a:spcPct val="0"/>
              </a:spcAft>
              <a:defRPr sz="4400">
                <a:solidFill>
                  <a:schemeClr val="tx2"/>
                </a:solidFill>
                <a:latin typeface="Arial"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a:lstStyle>
          <a:p>
            <a:r>
              <a:rPr lang="fa-IR" altLang="en-US" sz="2400" b="1" kern="0" dirty="0" smtClean="0">
                <a:solidFill>
                  <a:srgbClr val="0033CC"/>
                </a:solidFill>
                <a:cs typeface="2  Zar" pitchFamily="2" charset="-78"/>
              </a:rPr>
              <a:t/>
            </a:r>
            <a:br>
              <a:rPr lang="fa-IR" altLang="en-US" sz="2400" b="1" kern="0" dirty="0" smtClean="0">
                <a:solidFill>
                  <a:srgbClr val="0033CC"/>
                </a:solidFill>
                <a:cs typeface="2  Zar" pitchFamily="2" charset="-78"/>
              </a:rPr>
            </a:br>
            <a:r>
              <a:rPr lang="fa-IR" altLang="en-US" sz="2400" b="1" kern="0" dirty="0" smtClean="0">
                <a:solidFill>
                  <a:srgbClr val="0033CC"/>
                </a:solidFill>
                <a:cs typeface="2  Zar" pitchFamily="2" charset="-78"/>
              </a:rPr>
              <a:t> فرآيندهاي متداول جوشكاري سازه هاي فلزي</a:t>
            </a:r>
            <a:br>
              <a:rPr lang="fa-IR" altLang="en-US" sz="2400" b="1" kern="0" dirty="0" smtClean="0">
                <a:solidFill>
                  <a:srgbClr val="0033CC"/>
                </a:solidFill>
                <a:cs typeface="2  Zar" pitchFamily="2" charset="-78"/>
              </a:rPr>
            </a:br>
            <a:r>
              <a:rPr lang="fa-IR" altLang="en-US" sz="2400" b="1" kern="0" dirty="0" smtClean="0">
                <a:solidFill>
                  <a:srgbClr val="0033CC"/>
                </a:solidFill>
                <a:cs typeface="2  Zar" pitchFamily="2" charset="-78"/>
              </a:rPr>
              <a:t>مواد مصرفي در جوشكاري</a:t>
            </a:r>
            <a:br>
              <a:rPr lang="fa-IR" altLang="en-US" sz="2400" b="1" kern="0" dirty="0" smtClean="0">
                <a:solidFill>
                  <a:srgbClr val="0033CC"/>
                </a:solidFill>
                <a:cs typeface="2  Zar" pitchFamily="2" charset="-78"/>
              </a:rPr>
            </a:br>
            <a:r>
              <a:rPr lang="fa-IR" altLang="en-US" sz="2400" b="1" kern="0" dirty="0" smtClean="0">
                <a:solidFill>
                  <a:srgbClr val="0033CC"/>
                </a:solidFill>
                <a:cs typeface="2  Zar" pitchFamily="2" charset="-78"/>
              </a:rPr>
              <a:t>منابع توليد قدرت در جوشكاري با قوس الكتريكي</a:t>
            </a:r>
            <a:br>
              <a:rPr lang="fa-IR" altLang="en-US" sz="2400" b="1" kern="0" dirty="0" smtClean="0">
                <a:solidFill>
                  <a:srgbClr val="0033CC"/>
                </a:solidFill>
                <a:cs typeface="2  Zar" pitchFamily="2" charset="-78"/>
              </a:rPr>
            </a:br>
            <a:r>
              <a:rPr lang="fa-IR" altLang="en-US" sz="2400" b="1" kern="0" dirty="0" smtClean="0">
                <a:solidFill>
                  <a:srgbClr val="0033CC"/>
                </a:solidFill>
                <a:cs typeface="2  Zar" pitchFamily="2" charset="-78"/>
              </a:rPr>
              <a:t>نكات ايمني در جوش برق </a:t>
            </a:r>
            <a:br>
              <a:rPr lang="fa-IR" altLang="en-US" sz="2400" b="1" kern="0" dirty="0" smtClean="0">
                <a:solidFill>
                  <a:srgbClr val="0033CC"/>
                </a:solidFill>
                <a:cs typeface="2  Zar" pitchFamily="2" charset="-78"/>
              </a:rPr>
            </a:br>
            <a:endParaRPr lang="en-US" altLang="en-US" sz="2400" b="1" kern="0" dirty="0">
              <a:solidFill>
                <a:srgbClr val="0033CC"/>
              </a:solidFill>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414338"/>
            <a:ext cx="8229600" cy="1143000"/>
          </a:xfrm>
        </p:spPr>
        <p:txBody>
          <a:bodyPr/>
          <a:lstStyle/>
          <a:p>
            <a:r>
              <a:rPr lang="fa-IR" altLang="en-US" sz="2400" b="1">
                <a:solidFill>
                  <a:srgbClr val="0033CC"/>
                </a:solidFill>
                <a:cs typeface="2  Zar" pitchFamily="2" charset="-78"/>
              </a:rPr>
              <a:t>جوشكاري تحت پوشش گازهاي محافظ با الكترود مصرفي</a:t>
            </a:r>
            <a:r>
              <a:rPr lang="en-US" altLang="en-US" sz="2400" b="1">
                <a:solidFill>
                  <a:srgbClr val="0033CC"/>
                </a:solidFill>
                <a:cs typeface="2  Zar" pitchFamily="2" charset="-78"/>
              </a:rPr>
              <a:t/>
            </a:r>
            <a:br>
              <a:rPr lang="en-US" altLang="en-US" sz="2400" b="1">
                <a:solidFill>
                  <a:srgbClr val="0033CC"/>
                </a:solidFill>
                <a:cs typeface="2  Zar" pitchFamily="2" charset="-78"/>
              </a:rPr>
            </a:br>
            <a:r>
              <a:rPr lang="en-US" altLang="en-US" sz="2400" b="1">
                <a:solidFill>
                  <a:srgbClr val="0033CC"/>
                </a:solidFill>
                <a:cs typeface="2  Zar" pitchFamily="2" charset="-78"/>
              </a:rPr>
              <a:t>Gas Metal Arc Welding</a:t>
            </a:r>
            <a:r>
              <a:rPr lang="fa-IR" altLang="en-US" sz="2400">
                <a:solidFill>
                  <a:srgbClr val="0033CC"/>
                </a:solidFill>
                <a:cs typeface="2  Zar" pitchFamily="2" charset="-78"/>
              </a:rPr>
              <a:t/>
            </a:r>
            <a:br>
              <a:rPr lang="fa-IR" altLang="en-US" sz="2400">
                <a:solidFill>
                  <a:srgbClr val="0033CC"/>
                </a:solidFill>
                <a:cs typeface="2  Zar" pitchFamily="2" charset="-78"/>
              </a:rPr>
            </a:br>
            <a:endParaRPr lang="en-US" altLang="en-US" sz="2400">
              <a:solidFill>
                <a:srgbClr val="0033CC"/>
              </a:solidFill>
              <a:cs typeface="2  Zar" pitchFamily="2" charset="-78"/>
            </a:endParaRPr>
          </a:p>
        </p:txBody>
      </p:sp>
      <p:sp>
        <p:nvSpPr>
          <p:cNvPr id="36867" name="Rectangle 3"/>
          <p:cNvSpPr>
            <a:spLocks noGrp="1" noChangeArrowheads="1"/>
          </p:cNvSpPr>
          <p:nvPr>
            <p:ph type="body" idx="1"/>
          </p:nvPr>
        </p:nvSpPr>
        <p:spPr>
          <a:xfrm>
            <a:off x="457200" y="1484313"/>
            <a:ext cx="8229600" cy="4525962"/>
          </a:xfrm>
        </p:spPr>
        <p:txBody>
          <a:bodyPr/>
          <a:lstStyle/>
          <a:p>
            <a:pPr>
              <a:lnSpc>
                <a:spcPct val="90000"/>
              </a:lnSpc>
              <a:buFontTx/>
              <a:buNone/>
            </a:pPr>
            <a:r>
              <a:rPr lang="fa-IR" altLang="en-US" sz="2000">
                <a:cs typeface="2  Zar" pitchFamily="2" charset="-78"/>
              </a:rPr>
              <a:t>فرآيند جوشكاري است كه در آن ، با ذوب كردن اتصال توسط يك قوس الكتريكي بين يك الكترود يكسرة فلزي پركنندة مصرف شدني و قطعه كار و حفاظت توسط يك گاز ( مثلاً  گاز آرگون يا گاز كربنيك ) و يا مخلوطي از گازها ، احتمالاً محتوي يك گاز خنثي ، يا مخلوطي از يك گاز و يك سرباره و بدون كاربرد فشار صورت مي گيرد. اين فرآيند گاهي جوشكاري </a:t>
            </a:r>
            <a:r>
              <a:rPr lang="en-US" altLang="en-US" sz="2000">
                <a:cs typeface="2  Zar" pitchFamily="2" charset="-78"/>
              </a:rPr>
              <a:t>MIG</a:t>
            </a:r>
            <a:r>
              <a:rPr lang="fa-IR" altLang="en-US" sz="2000">
                <a:cs typeface="2  Zar" pitchFamily="2" charset="-78"/>
              </a:rPr>
              <a:t> ، </a:t>
            </a:r>
            <a:r>
              <a:rPr lang="en-US" altLang="en-US" sz="2000">
                <a:cs typeface="2  Zar" pitchFamily="2" charset="-78"/>
              </a:rPr>
              <a:t>MAG</a:t>
            </a:r>
            <a:r>
              <a:rPr lang="fa-IR" altLang="en-US" sz="2000">
                <a:cs typeface="2  Zar" pitchFamily="2" charset="-78"/>
              </a:rPr>
              <a:t> يا </a:t>
            </a:r>
            <a:r>
              <a:rPr lang="en-US" altLang="en-US" sz="2000">
                <a:cs typeface="2  Zar" pitchFamily="2" charset="-78"/>
              </a:rPr>
              <a:t>CO2</a:t>
            </a:r>
            <a:r>
              <a:rPr lang="fa-IR" altLang="en-US" sz="2000">
                <a:cs typeface="2  Zar" pitchFamily="2" charset="-78"/>
              </a:rPr>
              <a:t> ناميده مي شود. تغذية الكترود مداوم است. الكترود ( سيم جوش ) لخت مي باشد. اين فرآيند جوشكاري را مي توان با ماشين نيمه خودكار يا روش هاي خودكار انجام داد.</a:t>
            </a:r>
            <a:endParaRPr lang="en-US" altLang="en-US" sz="2000">
              <a:cs typeface="2  Zar" pitchFamily="2" charset="-78"/>
            </a:endParaRPr>
          </a:p>
        </p:txBody>
      </p:sp>
      <p:pic>
        <p:nvPicPr>
          <p:cNvPr id="36868" name="Picture 4" descr="H砂W砂焑真㱸眭सĞ砂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284538"/>
            <a:ext cx="4967287"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0" fill="hold"/>
                                        <p:tgtEl>
                                          <p:spTgt spid="36866"/>
                                        </p:tgtEl>
                                        <p:attrNameLst>
                                          <p:attrName>ppt_x</p:attrName>
                                        </p:attrNameLst>
                                      </p:cBhvr>
                                      <p:tavLst>
                                        <p:tav tm="0">
                                          <p:val>
                                            <p:strVal val="#ppt_x"/>
                                          </p:val>
                                        </p:tav>
                                        <p:tav tm="100000">
                                          <p:val>
                                            <p:strVal val="#ppt_x"/>
                                          </p:val>
                                        </p:tav>
                                      </p:tavLst>
                                    </p:anim>
                                    <p:anim calcmode="lin" valueType="num">
                                      <p:cBhvr additive="base">
                                        <p:cTn id="8" dur="5000" fill="hold"/>
                                        <p:tgtEl>
                                          <p:spTgt spid="368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calcmode="lin" valueType="num">
                                      <p:cBhvr>
                                        <p:cTn id="13" dur="1000" fill="hold"/>
                                        <p:tgtEl>
                                          <p:spTgt spid="36867">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6867">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686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3" presetClass="entr" presetSubtype="16" fill="hold" nodeType="clickEffect">
                                  <p:stCondLst>
                                    <p:cond delay="0"/>
                                  </p:stCondLst>
                                  <p:childTnLst>
                                    <p:set>
                                      <p:cBhvr>
                                        <p:cTn id="19" dur="1" fill="hold">
                                          <p:stCondLst>
                                            <p:cond delay="0"/>
                                          </p:stCondLst>
                                        </p:cTn>
                                        <p:tgtEl>
                                          <p:spTgt spid="36868"/>
                                        </p:tgtEl>
                                        <p:attrNameLst>
                                          <p:attrName>style.visibility</p:attrName>
                                        </p:attrNameLst>
                                      </p:cBhvr>
                                      <p:to>
                                        <p:strVal val="visible"/>
                                      </p:to>
                                    </p:set>
                                    <p:animEffect transition="in" filter="plus(in)">
                                      <p:cBhvr>
                                        <p:cTn id="20"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fa-IR" altLang="en-US" sz="2400" b="1">
                <a:solidFill>
                  <a:srgbClr val="0033CC"/>
                </a:solidFill>
                <a:cs typeface="2  Zar" pitchFamily="2" charset="-78"/>
              </a:rPr>
              <a:t>فرآيند جوشكاري </a:t>
            </a:r>
            <a:r>
              <a:rPr lang="en-US" altLang="en-US" sz="2400" b="1">
                <a:solidFill>
                  <a:srgbClr val="0033CC"/>
                </a:solidFill>
                <a:cs typeface="2  Zar" pitchFamily="2" charset="-78"/>
              </a:rPr>
              <a:t>MIG</a:t>
            </a:r>
            <a:r>
              <a:rPr lang="fa-IR" altLang="en-US" sz="2400" b="1">
                <a:solidFill>
                  <a:srgbClr val="0033CC"/>
                </a:solidFill>
                <a:cs typeface="2  Zar" pitchFamily="2" charset="-78"/>
              </a:rPr>
              <a:t> : </a:t>
            </a:r>
            <a:br>
              <a:rPr lang="fa-IR" altLang="en-US" sz="2400" b="1">
                <a:solidFill>
                  <a:srgbClr val="0033CC"/>
                </a:solidFill>
                <a:cs typeface="2  Zar" pitchFamily="2" charset="-78"/>
              </a:rPr>
            </a:br>
            <a:endParaRPr lang="en-US" altLang="en-US" sz="2400" b="1">
              <a:solidFill>
                <a:srgbClr val="0033CC"/>
              </a:solidFill>
              <a:cs typeface="2  Zar" pitchFamily="2" charset="-78"/>
            </a:endParaRPr>
          </a:p>
        </p:txBody>
      </p:sp>
      <p:sp>
        <p:nvSpPr>
          <p:cNvPr id="37891" name="Rectangle 3"/>
          <p:cNvSpPr>
            <a:spLocks noGrp="1" noChangeArrowheads="1"/>
          </p:cNvSpPr>
          <p:nvPr>
            <p:ph type="body" idx="1"/>
          </p:nvPr>
        </p:nvSpPr>
        <p:spPr/>
        <p:txBody>
          <a:bodyPr/>
          <a:lstStyle/>
          <a:p>
            <a:pPr>
              <a:buFontTx/>
              <a:buNone/>
            </a:pPr>
            <a:r>
              <a:rPr lang="fa-IR" altLang="en-US" sz="2000">
                <a:cs typeface="2  Zar" pitchFamily="2" charset="-78"/>
              </a:rPr>
              <a:t>در فرآيند </a:t>
            </a:r>
            <a:r>
              <a:rPr lang="en-US" altLang="en-US" sz="2000">
                <a:cs typeface="2  Zar" pitchFamily="2" charset="-78"/>
              </a:rPr>
              <a:t>MIG</a:t>
            </a:r>
            <a:r>
              <a:rPr lang="fa-IR" altLang="en-US" sz="2000">
                <a:cs typeface="2  Zar" pitchFamily="2" charset="-78"/>
              </a:rPr>
              <a:t> براي محافظت از فلز جوش و مذاب معمولاً از گازهاي آرگون و هليوم و مخلوطي از اين گازها و گازهاي بي اثر ( </a:t>
            </a:r>
            <a:r>
              <a:rPr lang="en-US" altLang="en-US" sz="2000">
                <a:cs typeface="2  Zar" pitchFamily="2" charset="-78"/>
              </a:rPr>
              <a:t>Inert</a:t>
            </a:r>
            <a:r>
              <a:rPr lang="fa-IR" altLang="en-US" sz="2000">
                <a:cs typeface="2  Zar" pitchFamily="2" charset="-78"/>
              </a:rPr>
              <a:t> ) و غيره استفاده مي شود. فرآيند جوشكاري </a:t>
            </a:r>
            <a:r>
              <a:rPr lang="en-US" altLang="en-US" sz="2000">
                <a:cs typeface="2  Zar" pitchFamily="2" charset="-78"/>
              </a:rPr>
              <a:t>MIG</a:t>
            </a:r>
            <a:r>
              <a:rPr lang="fa-IR" altLang="en-US" sz="2000">
                <a:cs typeface="2  Zar" pitchFamily="2" charset="-78"/>
              </a:rPr>
              <a:t> براي جوشكاري فلزاتي مانند فولاد زنگ نزن ، آلومينيوم ، نيكل و مس مورد استفاده قرار مي گيرد.</a:t>
            </a:r>
            <a:endParaRPr lang="en-US" altLang="en-US" sz="2000">
              <a:cs typeface="2  Zar" pitchFamily="2" charset="-78"/>
            </a:endParaRPr>
          </a:p>
        </p:txBody>
      </p:sp>
      <p:pic>
        <p:nvPicPr>
          <p:cNvPr id="37892" name="Picture 4" descr="H砂W砂焑真㱸眭सĞ砂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2852738"/>
            <a:ext cx="3681412"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0" fill="hold"/>
                                        <p:tgtEl>
                                          <p:spTgt spid="37890"/>
                                        </p:tgtEl>
                                        <p:attrNameLst>
                                          <p:attrName>ppt_x</p:attrName>
                                        </p:attrNameLst>
                                      </p:cBhvr>
                                      <p:tavLst>
                                        <p:tav tm="0">
                                          <p:val>
                                            <p:strVal val="#ppt_x"/>
                                          </p:val>
                                        </p:tav>
                                        <p:tav tm="100000">
                                          <p:val>
                                            <p:strVal val="#ppt_x"/>
                                          </p:val>
                                        </p:tav>
                                      </p:tavLst>
                                    </p:anim>
                                    <p:anim calcmode="lin" valueType="num">
                                      <p:cBhvr additive="base">
                                        <p:cTn id="8" dur="5000" fill="hold"/>
                                        <p:tgtEl>
                                          <p:spTgt spid="378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13" dur="500"/>
                                        <p:tgtEl>
                                          <p:spTgt spid="3789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37892"/>
                                        </p:tgtEl>
                                        <p:attrNameLst>
                                          <p:attrName>style.visibility</p:attrName>
                                        </p:attrNameLst>
                                      </p:cBhvr>
                                      <p:to>
                                        <p:strVal val="visible"/>
                                      </p:to>
                                    </p:set>
                                    <p:animEffect transition="in" filter="dissolve">
                                      <p:cBhvr>
                                        <p:cTn id="18"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485775"/>
            <a:ext cx="8229600" cy="1143000"/>
          </a:xfrm>
        </p:spPr>
        <p:txBody>
          <a:bodyPr/>
          <a:lstStyle/>
          <a:p>
            <a:r>
              <a:rPr lang="fa-IR" altLang="en-US" sz="2400" b="1">
                <a:solidFill>
                  <a:srgbClr val="0033CC"/>
                </a:solidFill>
                <a:cs typeface="2  Zar" pitchFamily="2" charset="-78"/>
              </a:rPr>
              <a:t>فرآيند جوشكاري </a:t>
            </a:r>
            <a:r>
              <a:rPr lang="en-US" altLang="en-US" sz="2400" b="1">
                <a:solidFill>
                  <a:srgbClr val="0033CC"/>
                </a:solidFill>
                <a:cs typeface="2  Zar" pitchFamily="2" charset="-78"/>
              </a:rPr>
              <a:t>MAG</a:t>
            </a:r>
            <a:r>
              <a:rPr lang="fa-IR" altLang="en-US" sz="2400" b="1">
                <a:solidFill>
                  <a:srgbClr val="0033CC"/>
                </a:solidFill>
                <a:cs typeface="2  Zar" pitchFamily="2" charset="-78"/>
              </a:rPr>
              <a:t> :</a:t>
            </a:r>
            <a:br>
              <a:rPr lang="fa-IR" altLang="en-US" sz="2400" b="1">
                <a:solidFill>
                  <a:srgbClr val="0033CC"/>
                </a:solidFill>
                <a:cs typeface="2  Zar" pitchFamily="2" charset="-78"/>
              </a:rPr>
            </a:br>
            <a:endParaRPr lang="en-US" altLang="en-US" sz="2400" b="1">
              <a:solidFill>
                <a:srgbClr val="0033CC"/>
              </a:solidFill>
              <a:cs typeface="2  Zar" pitchFamily="2" charset="-78"/>
            </a:endParaRPr>
          </a:p>
        </p:txBody>
      </p:sp>
      <p:sp>
        <p:nvSpPr>
          <p:cNvPr id="38915" name="Rectangle 3"/>
          <p:cNvSpPr>
            <a:spLocks noGrp="1" noChangeArrowheads="1"/>
          </p:cNvSpPr>
          <p:nvPr>
            <p:ph type="body" idx="1"/>
          </p:nvPr>
        </p:nvSpPr>
        <p:spPr>
          <a:xfrm>
            <a:off x="457200" y="1782763"/>
            <a:ext cx="8229600" cy="4525962"/>
          </a:xfrm>
        </p:spPr>
        <p:txBody>
          <a:bodyPr/>
          <a:lstStyle/>
          <a:p>
            <a:pPr>
              <a:lnSpc>
                <a:spcPct val="90000"/>
              </a:lnSpc>
              <a:buFontTx/>
              <a:buNone/>
            </a:pPr>
            <a:r>
              <a:rPr lang="fa-IR" altLang="en-US" sz="2400">
                <a:cs typeface="2  Zar" pitchFamily="2" charset="-78"/>
              </a:rPr>
              <a:t>اين فرآيند جوشكاري ، همانند فرآيند </a:t>
            </a:r>
            <a:r>
              <a:rPr lang="en-US" altLang="en-US" sz="2400">
                <a:cs typeface="2  Zar" pitchFamily="2" charset="-78"/>
              </a:rPr>
              <a:t>MIG</a:t>
            </a:r>
            <a:r>
              <a:rPr lang="fa-IR" altLang="en-US" sz="2400">
                <a:cs typeface="2  Zar" pitchFamily="2" charset="-78"/>
              </a:rPr>
              <a:t> مي باشد ، با اين تفاوت كه در اين فرآيند براي حفاظت از جوش و منطقة مجاور ، از گازهاي فعال ( </a:t>
            </a:r>
            <a:r>
              <a:rPr lang="en-US" altLang="en-US" sz="2400">
                <a:cs typeface="2  Zar" pitchFamily="2" charset="-78"/>
              </a:rPr>
              <a:t>Active</a:t>
            </a:r>
            <a:r>
              <a:rPr lang="fa-IR" altLang="en-US" sz="2400">
                <a:cs typeface="2  Zar" pitchFamily="2" charset="-78"/>
              </a:rPr>
              <a:t> ) استفاده كرده و براي اتصال فلزات آهني استفاده مي شود.</a:t>
            </a:r>
          </a:p>
          <a:p>
            <a:pPr>
              <a:lnSpc>
                <a:spcPct val="90000"/>
              </a:lnSpc>
              <a:buFontTx/>
              <a:buNone/>
            </a:pPr>
            <a:r>
              <a:rPr lang="fa-IR" altLang="en-US" sz="2400">
                <a:cs typeface="2  Zar" pitchFamily="2" charset="-78"/>
              </a:rPr>
              <a:t>    معمولاً با اضافه كردن درصدي اكسيژن در گاز محافظ ، براي جوشكاري فولادهاي معمولي ( فولاد سادة كربني ) بكار مي رود زيرا با اضافه كردن مقدار كمي اكسيژن به گاز محافظ باعث آرام تر شدن و محوري شدن قطرات مذاب مي شود و در نتيجه حوضچة جوش روان بوجود مي آيد كه حوضچة جوش روان وظايف خيس كنندگي بهتري ايجاد مي كند و در نهايت شكل باند جوش مسطح تر و صاف تر مي باشد. البته بايد توجه داشت كه به خاطر اين مقدار اكسيژن بايد از عناصر اكسيژن زدا در الكترود استفاده كرد تا فلز جوش از نظر متالورژيكي دچار مشكل نشود.</a:t>
            </a:r>
          </a:p>
          <a:p>
            <a:pPr>
              <a:lnSpc>
                <a:spcPct val="90000"/>
              </a:lnSpc>
              <a:buFontTx/>
              <a:buNone/>
            </a:pPr>
            <a:r>
              <a:rPr lang="fa-IR" altLang="en-US" sz="2400">
                <a:cs typeface="2  Zar" pitchFamily="2" charset="-78"/>
              </a:rPr>
              <a:t>   در فرآيند جوشكاري </a:t>
            </a:r>
            <a:r>
              <a:rPr lang="en-US" altLang="en-US" sz="2400">
                <a:cs typeface="2  Zar" pitchFamily="2" charset="-78"/>
              </a:rPr>
              <a:t>MAG</a:t>
            </a:r>
            <a:r>
              <a:rPr lang="fa-IR" altLang="en-US" sz="2400">
                <a:cs typeface="2  Zar" pitchFamily="2" charset="-78"/>
              </a:rPr>
              <a:t> گاهي اوقات از گاز محافظ </a:t>
            </a:r>
            <a:r>
              <a:rPr lang="en-US" altLang="en-US" sz="2400">
                <a:cs typeface="2  Zar" pitchFamily="2" charset="-78"/>
              </a:rPr>
              <a:t>CO2</a:t>
            </a:r>
            <a:r>
              <a:rPr lang="fa-IR" altLang="en-US" sz="2400">
                <a:cs typeface="2  Zar" pitchFamily="2" charset="-78"/>
              </a:rPr>
              <a:t> استفاده مي كنند كه براي جوشكاري فولادهاي معمولي و آلياژي بكار گرفته مي شود.</a:t>
            </a:r>
            <a:endParaRPr lang="en-US" altLang="en-US" sz="24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circle(in)">
                                      <p:cBhvr>
                                        <p:cTn id="7" dur="20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 calcmode="lin" valueType="num">
                                      <p:cBhvr>
                                        <p:cTn id="12" dur="5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891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8915">
                                            <p:txEl>
                                              <p:pRg st="0" end="0"/>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8915">
                                            <p:txEl>
                                              <p:pRg st="1" end="1"/>
                                            </p:txEl>
                                          </p:spTgt>
                                        </p:tgtEl>
                                        <p:attrNameLst>
                                          <p:attrName>style.visibility</p:attrName>
                                        </p:attrNameLst>
                                      </p:cBhvr>
                                      <p:to>
                                        <p:strVal val="visible"/>
                                      </p:to>
                                    </p:set>
                                    <p:anim calcmode="lin" valueType="num">
                                      <p:cBhvr>
                                        <p:cTn id="17" dur="500" fill="hold"/>
                                        <p:tgtEl>
                                          <p:spTgt spid="3891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8915">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8915">
                                            <p:txEl>
                                              <p:pRg st="1" end="1"/>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38915">
                                            <p:txEl>
                                              <p:pRg st="2" end="2"/>
                                            </p:txEl>
                                          </p:spTgt>
                                        </p:tgtEl>
                                        <p:attrNameLst>
                                          <p:attrName>style.visibility</p:attrName>
                                        </p:attrNameLst>
                                      </p:cBhvr>
                                      <p:to>
                                        <p:strVal val="visible"/>
                                      </p:to>
                                    </p:set>
                                    <p:anim calcmode="lin" valueType="num">
                                      <p:cBhvr>
                                        <p:cTn id="22" dur="500" fill="hold"/>
                                        <p:tgtEl>
                                          <p:spTgt spid="38915">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8915">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fa-IR" altLang="en-US" sz="2400" b="1">
                <a:solidFill>
                  <a:srgbClr val="0033CC"/>
                </a:solidFill>
                <a:cs typeface="2  Zar" pitchFamily="2" charset="-78"/>
              </a:rPr>
              <a:t>تجهيزات و لوازم ضروري براي فرآيند جوشكاري </a:t>
            </a:r>
            <a:r>
              <a:rPr lang="en-US" altLang="en-US" sz="2400" b="1">
                <a:solidFill>
                  <a:srgbClr val="0033CC"/>
                </a:solidFill>
                <a:cs typeface="2  Zar" pitchFamily="2" charset="-78"/>
              </a:rPr>
              <a:t>GMAW</a:t>
            </a:r>
            <a:r>
              <a:rPr lang="fa-IR" altLang="en-US" sz="2400" b="1">
                <a:solidFill>
                  <a:srgbClr val="0033CC"/>
                </a:solidFill>
                <a:cs typeface="2  Zar" pitchFamily="2" charset="-78"/>
              </a:rPr>
              <a:t> :</a:t>
            </a:r>
            <a:endParaRPr lang="en-US" altLang="en-US" sz="2400" b="1">
              <a:solidFill>
                <a:srgbClr val="0033CC"/>
              </a:solidFill>
              <a:cs typeface="2  Zar" pitchFamily="2" charset="-78"/>
            </a:endParaRPr>
          </a:p>
        </p:txBody>
      </p:sp>
      <p:sp>
        <p:nvSpPr>
          <p:cNvPr id="39939" name="Rectangle 3"/>
          <p:cNvSpPr>
            <a:spLocks noGrp="1" noChangeArrowheads="1"/>
          </p:cNvSpPr>
          <p:nvPr>
            <p:ph type="body" idx="1"/>
          </p:nvPr>
        </p:nvSpPr>
        <p:spPr/>
        <p:txBody>
          <a:bodyPr/>
          <a:lstStyle/>
          <a:p>
            <a:pPr marL="609600" indent="-609600">
              <a:lnSpc>
                <a:spcPct val="90000"/>
              </a:lnSpc>
              <a:buFontTx/>
              <a:buNone/>
            </a:pPr>
            <a:endParaRPr lang="fa-IR" altLang="en-US" sz="2000">
              <a:cs typeface="2  Zar" pitchFamily="2" charset="-78"/>
            </a:endParaRPr>
          </a:p>
          <a:p>
            <a:pPr marL="609600" indent="-609600">
              <a:lnSpc>
                <a:spcPct val="90000"/>
              </a:lnSpc>
              <a:buFontTx/>
              <a:buNone/>
            </a:pPr>
            <a:r>
              <a:rPr lang="fa-IR" altLang="en-US" sz="2000">
                <a:cs typeface="2  Zar" pitchFamily="2" charset="-78"/>
              </a:rPr>
              <a:t>   </a:t>
            </a:r>
            <a:r>
              <a:rPr lang="fa-IR" altLang="en-US" sz="2000">
                <a:solidFill>
                  <a:srgbClr val="FF3300"/>
                </a:solidFill>
                <a:cs typeface="2  Zar" pitchFamily="2" charset="-78"/>
              </a:rPr>
              <a:t>وسايلي كه در اين فرآيند جوشكاري مورد استفاده قرار مي گيرد عبارتند از :</a:t>
            </a:r>
          </a:p>
          <a:p>
            <a:pPr marL="609600" indent="-609600">
              <a:lnSpc>
                <a:spcPct val="90000"/>
              </a:lnSpc>
              <a:buFontTx/>
              <a:buNone/>
            </a:pPr>
            <a:endParaRPr lang="fa-IR" altLang="en-US" sz="2000">
              <a:solidFill>
                <a:srgbClr val="FF3300"/>
              </a:solidFill>
              <a:cs typeface="2  Zar" pitchFamily="2" charset="-78"/>
            </a:endParaRPr>
          </a:p>
          <a:p>
            <a:pPr marL="609600" indent="-609600">
              <a:lnSpc>
                <a:spcPct val="90000"/>
              </a:lnSpc>
              <a:buFontTx/>
              <a:buAutoNum type="arabicPeriod"/>
            </a:pPr>
            <a:r>
              <a:rPr lang="fa-IR" altLang="en-US" sz="2000">
                <a:cs typeface="2  Zar" pitchFamily="2" charset="-78"/>
              </a:rPr>
              <a:t>منبع نيرو ( تأمين كنندة انرژي براي ذوب الكترود )</a:t>
            </a:r>
          </a:p>
          <a:p>
            <a:pPr marL="609600" indent="-609600">
              <a:lnSpc>
                <a:spcPct val="90000"/>
              </a:lnSpc>
              <a:buFontTx/>
              <a:buAutoNum type="arabicPeriod"/>
            </a:pPr>
            <a:r>
              <a:rPr lang="fa-IR" altLang="en-US" sz="2000">
                <a:cs typeface="2  Zar" pitchFamily="2" charset="-78"/>
              </a:rPr>
              <a:t>دستگاه تغذية سيم جوش </a:t>
            </a:r>
          </a:p>
          <a:p>
            <a:pPr marL="609600" indent="-609600">
              <a:lnSpc>
                <a:spcPct val="90000"/>
              </a:lnSpc>
              <a:buFontTx/>
              <a:buAutoNum type="arabicPeriod"/>
            </a:pPr>
            <a:r>
              <a:rPr lang="fa-IR" altLang="en-US" sz="2000">
                <a:cs typeface="2  Zar" pitchFamily="2" charset="-78"/>
              </a:rPr>
              <a:t>كابل جوشكاري</a:t>
            </a:r>
          </a:p>
          <a:p>
            <a:pPr marL="609600" indent="-609600">
              <a:lnSpc>
                <a:spcPct val="90000"/>
              </a:lnSpc>
              <a:buFontTx/>
              <a:buAutoNum type="arabicPeriod"/>
            </a:pPr>
            <a:r>
              <a:rPr lang="fa-IR" altLang="en-US" sz="2000">
                <a:cs typeface="2  Zar" pitchFamily="2" charset="-78"/>
              </a:rPr>
              <a:t>تورچ جوشكاري ( انبر جوشكاري )</a:t>
            </a:r>
          </a:p>
          <a:p>
            <a:pPr marL="609600" indent="-609600">
              <a:lnSpc>
                <a:spcPct val="90000"/>
              </a:lnSpc>
              <a:buFontTx/>
              <a:buAutoNum type="arabicPeriod"/>
            </a:pPr>
            <a:r>
              <a:rPr lang="fa-IR" altLang="en-US" sz="2000">
                <a:cs typeface="2  Zar" pitchFamily="2" charset="-78"/>
              </a:rPr>
              <a:t>قسمت تأمين كنندة گاز محافظ</a:t>
            </a:r>
            <a:endParaRPr lang="en-US" altLang="en-US" sz="2000">
              <a:cs typeface="2  Zar" pitchFamily="2" charset="-78"/>
            </a:endParaRPr>
          </a:p>
        </p:txBody>
      </p:sp>
      <p:pic>
        <p:nvPicPr>
          <p:cNvPr id="39940" name="Picture 4" descr="H砂W砂焑真㱸眭स൸ൌĞ砂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933700"/>
            <a:ext cx="410527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plus(in)">
                                      <p:cBhvr>
                                        <p:cTn id="7" dur="2000"/>
                                        <p:tgtEl>
                                          <p:spTgt spid="39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 calcmode="lin" valueType="num">
                                      <p:cBhvr>
                                        <p:cTn id="12" dur="1000" fill="hold"/>
                                        <p:tgtEl>
                                          <p:spTgt spid="39939">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993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9939">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animEffect transition="in" filter="circle(in)">
                                      <p:cBhvr>
                                        <p:cTn id="19" dur="2000"/>
                                        <p:tgtEl>
                                          <p:spTgt spid="39939">
                                            <p:txEl>
                                              <p:pRg st="3" end="3"/>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9939">
                                            <p:txEl>
                                              <p:pRg st="4" end="4"/>
                                            </p:txEl>
                                          </p:spTgt>
                                        </p:tgtEl>
                                        <p:attrNameLst>
                                          <p:attrName>style.visibility</p:attrName>
                                        </p:attrNameLst>
                                      </p:cBhvr>
                                      <p:to>
                                        <p:strVal val="visible"/>
                                      </p:to>
                                    </p:set>
                                    <p:animEffect transition="in" filter="circle(in)">
                                      <p:cBhvr>
                                        <p:cTn id="22" dur="2000"/>
                                        <p:tgtEl>
                                          <p:spTgt spid="39939">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9939">
                                            <p:txEl>
                                              <p:pRg st="5" end="5"/>
                                            </p:txEl>
                                          </p:spTgt>
                                        </p:tgtEl>
                                        <p:attrNameLst>
                                          <p:attrName>style.visibility</p:attrName>
                                        </p:attrNameLst>
                                      </p:cBhvr>
                                      <p:to>
                                        <p:strVal val="visible"/>
                                      </p:to>
                                    </p:set>
                                    <p:animEffect transition="in" filter="circle(in)">
                                      <p:cBhvr>
                                        <p:cTn id="25" dur="2000"/>
                                        <p:tgtEl>
                                          <p:spTgt spid="39939">
                                            <p:txEl>
                                              <p:pRg st="5" end="5"/>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9939">
                                            <p:txEl>
                                              <p:pRg st="6" end="6"/>
                                            </p:txEl>
                                          </p:spTgt>
                                        </p:tgtEl>
                                        <p:attrNameLst>
                                          <p:attrName>style.visibility</p:attrName>
                                        </p:attrNameLst>
                                      </p:cBhvr>
                                      <p:to>
                                        <p:strVal val="visible"/>
                                      </p:to>
                                    </p:set>
                                    <p:animEffect transition="in" filter="circle(in)">
                                      <p:cBhvr>
                                        <p:cTn id="28" dur="2000"/>
                                        <p:tgtEl>
                                          <p:spTgt spid="39939">
                                            <p:txEl>
                                              <p:pRg st="6" end="6"/>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9939">
                                            <p:txEl>
                                              <p:pRg st="7" end="7"/>
                                            </p:txEl>
                                          </p:spTgt>
                                        </p:tgtEl>
                                        <p:attrNameLst>
                                          <p:attrName>style.visibility</p:attrName>
                                        </p:attrNameLst>
                                      </p:cBhvr>
                                      <p:to>
                                        <p:strVal val="visible"/>
                                      </p:to>
                                    </p:set>
                                    <p:animEffect transition="in" filter="circle(in)">
                                      <p:cBhvr>
                                        <p:cTn id="31" dur="2000"/>
                                        <p:tgtEl>
                                          <p:spTgt spid="39939">
                                            <p:txEl>
                                              <p:pRg st="7" end="7"/>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3" presetClass="entr" presetSubtype="16" fill="hold" nodeType="clickEffect">
                                  <p:stCondLst>
                                    <p:cond delay="0"/>
                                  </p:stCondLst>
                                  <p:childTnLst>
                                    <p:set>
                                      <p:cBhvr>
                                        <p:cTn id="35" dur="1" fill="hold">
                                          <p:stCondLst>
                                            <p:cond delay="0"/>
                                          </p:stCondLst>
                                        </p:cTn>
                                        <p:tgtEl>
                                          <p:spTgt spid="39940"/>
                                        </p:tgtEl>
                                        <p:attrNameLst>
                                          <p:attrName>style.visibility</p:attrName>
                                        </p:attrNameLst>
                                      </p:cBhvr>
                                      <p:to>
                                        <p:strVal val="visible"/>
                                      </p:to>
                                    </p:set>
                                    <p:animEffect transition="in" filter="plus(in)">
                                      <p:cBhvr>
                                        <p:cTn id="36" dur="2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fa-IR" altLang="en-US" sz="2400" b="1">
                <a:solidFill>
                  <a:srgbClr val="0033CC"/>
                </a:solidFill>
                <a:cs typeface="2  Zar" pitchFamily="2" charset="-78"/>
              </a:rPr>
              <a:t>مزايايي فرآيند جوشكاري </a:t>
            </a:r>
            <a:r>
              <a:rPr lang="en-US" altLang="en-US" sz="2400" b="1">
                <a:solidFill>
                  <a:srgbClr val="0033CC"/>
                </a:solidFill>
                <a:cs typeface="2  Zar" pitchFamily="2" charset="-78"/>
              </a:rPr>
              <a:t>GMAW</a:t>
            </a:r>
            <a:r>
              <a:rPr lang="fa-IR" altLang="en-US" sz="2400" b="1">
                <a:solidFill>
                  <a:srgbClr val="0033CC"/>
                </a:solidFill>
                <a:cs typeface="2  Zar" pitchFamily="2" charset="-78"/>
              </a:rPr>
              <a:t> :</a:t>
            </a:r>
            <a:r>
              <a:rPr lang="fa-IR" altLang="en-US" sz="2400">
                <a:solidFill>
                  <a:srgbClr val="0033CC"/>
                </a:solidFill>
                <a:cs typeface="2  Zar" pitchFamily="2" charset="-78"/>
              </a:rPr>
              <a:t/>
            </a:r>
            <a:br>
              <a:rPr lang="fa-IR" altLang="en-US" sz="2400">
                <a:solidFill>
                  <a:srgbClr val="0033CC"/>
                </a:solidFill>
                <a:cs typeface="2  Zar" pitchFamily="2" charset="-78"/>
              </a:rPr>
            </a:br>
            <a:endParaRPr lang="en-US" altLang="en-US" sz="2400">
              <a:solidFill>
                <a:srgbClr val="0033CC"/>
              </a:solidFill>
              <a:cs typeface="2  Zar" pitchFamily="2" charset="-78"/>
            </a:endParaRPr>
          </a:p>
        </p:txBody>
      </p:sp>
      <p:sp>
        <p:nvSpPr>
          <p:cNvPr id="40963" name="Rectangle 3"/>
          <p:cNvSpPr>
            <a:spLocks noGrp="1" noChangeArrowheads="1"/>
          </p:cNvSpPr>
          <p:nvPr>
            <p:ph type="body" idx="1"/>
          </p:nvPr>
        </p:nvSpPr>
        <p:spPr>
          <a:xfrm>
            <a:off x="179388" y="1125538"/>
            <a:ext cx="8785225" cy="5543550"/>
          </a:xfrm>
        </p:spPr>
        <p:txBody>
          <a:bodyPr/>
          <a:lstStyle/>
          <a:p>
            <a:pPr marL="381000" indent="-381000">
              <a:lnSpc>
                <a:spcPct val="80000"/>
              </a:lnSpc>
              <a:buFontTx/>
              <a:buNone/>
            </a:pPr>
            <a:r>
              <a:rPr lang="fa-IR" altLang="en-US" sz="2000">
                <a:cs typeface="2  Zar" pitchFamily="2" charset="-78"/>
              </a:rPr>
              <a:t>اين فرآيند جوشكاري نسبت به ديگر فرآيندهاي قوسي ديگر مانند </a:t>
            </a:r>
            <a:r>
              <a:rPr lang="en-US" altLang="en-US" sz="2000">
                <a:cs typeface="2  Zar" pitchFamily="2" charset="-78"/>
              </a:rPr>
              <a:t>SMAW</a:t>
            </a:r>
            <a:r>
              <a:rPr lang="fa-IR" altLang="en-US" sz="2000">
                <a:cs typeface="2  Zar" pitchFamily="2" charset="-78"/>
              </a:rPr>
              <a:t> مزاياي زيادي دارد كه به شرح زير مي باشد :</a:t>
            </a:r>
          </a:p>
          <a:p>
            <a:pPr marL="381000" indent="-381000">
              <a:lnSpc>
                <a:spcPct val="80000"/>
              </a:lnSpc>
              <a:buFontTx/>
              <a:buAutoNum type="arabicPeriod"/>
            </a:pPr>
            <a:r>
              <a:rPr lang="fa-IR" altLang="en-US" sz="2000">
                <a:cs typeface="2  Zar" pitchFamily="2" charset="-78"/>
              </a:rPr>
              <a:t>اين فرآيند طوري است كه مي تواند در مورد بيشتر فلزات مغناطيسي مفيد باشد.</a:t>
            </a:r>
          </a:p>
          <a:p>
            <a:pPr marL="381000" indent="-381000">
              <a:lnSpc>
                <a:spcPct val="80000"/>
              </a:lnSpc>
              <a:buFontTx/>
              <a:buAutoNum type="arabicPeriod"/>
            </a:pPr>
            <a:r>
              <a:rPr lang="fa-IR" altLang="en-US" sz="2000">
                <a:cs typeface="2  Zar" pitchFamily="2" charset="-78"/>
              </a:rPr>
              <a:t>اتوماسيون يا روباتيك كردن اين فرآيند به دليل پيوسته بودن الكترود و به علت طول قوس ثابت آسان مي باشد.</a:t>
            </a:r>
          </a:p>
          <a:p>
            <a:pPr marL="381000" indent="-381000">
              <a:lnSpc>
                <a:spcPct val="80000"/>
              </a:lnSpc>
              <a:buFontTx/>
              <a:buAutoNum type="arabicPeriod"/>
            </a:pPr>
            <a:r>
              <a:rPr lang="fa-IR" altLang="en-US" sz="2000">
                <a:cs typeface="2  Zar" pitchFamily="2" charset="-78"/>
              </a:rPr>
              <a:t>تمركز قوس الكتريكي به علت توان بر سطح بالا زياد مي باشد ، بنابراين امكان جوشكاري ورق هاي نازك و حالت هاي غير تخت راحت تر است و پيچيدگي و تابيدگي كمتر ، سرعت و نفوذ ، بيشتر خواهد بود.</a:t>
            </a:r>
          </a:p>
          <a:p>
            <a:pPr marL="381000" indent="-381000">
              <a:lnSpc>
                <a:spcPct val="80000"/>
              </a:lnSpc>
              <a:buFontTx/>
              <a:buAutoNum type="arabicPeriod"/>
            </a:pPr>
            <a:r>
              <a:rPr lang="fa-IR" altLang="en-US" sz="2000">
                <a:cs typeface="2  Zar" pitchFamily="2" charset="-78"/>
              </a:rPr>
              <a:t>در اين فرآيند ميزان جرقه نسبتاً  كم است.</a:t>
            </a:r>
          </a:p>
          <a:p>
            <a:pPr marL="381000" indent="-381000">
              <a:lnSpc>
                <a:spcPct val="80000"/>
              </a:lnSpc>
              <a:buFontTx/>
              <a:buAutoNum type="arabicPeriod"/>
            </a:pPr>
            <a:r>
              <a:rPr lang="fa-IR" altLang="en-US" sz="2000">
                <a:cs typeface="2  Zar" pitchFamily="2" charset="-78"/>
              </a:rPr>
              <a:t>سيم جوش بطور مستمر تغذيه مي گردد ، بنابراين زمان براي تعويض الكترود صرف نمي شود.</a:t>
            </a:r>
          </a:p>
          <a:p>
            <a:pPr marL="381000" indent="-381000">
              <a:lnSpc>
                <a:spcPct val="80000"/>
              </a:lnSpc>
              <a:buFontTx/>
              <a:buAutoNum type="arabicPeriod"/>
            </a:pPr>
            <a:r>
              <a:rPr lang="fa-IR" altLang="en-US" sz="2000">
                <a:cs typeface="2  Zar" pitchFamily="2" charset="-78"/>
              </a:rPr>
              <a:t>اين فرآيند مي تواند به راحتي در تمام وضعيت ها استفاده شود.</a:t>
            </a:r>
          </a:p>
          <a:p>
            <a:pPr marL="381000" indent="-381000">
              <a:lnSpc>
                <a:spcPct val="80000"/>
              </a:lnSpc>
              <a:buFontTx/>
              <a:buAutoNum type="arabicPeriod"/>
            </a:pPr>
            <a:r>
              <a:rPr lang="fa-IR" altLang="en-US" sz="2000">
                <a:cs typeface="2  Zar" pitchFamily="2" charset="-78"/>
              </a:rPr>
              <a:t>حوضچة مذاب و قوس الكتريكي به راحتي قابل مشاهده است.</a:t>
            </a:r>
          </a:p>
          <a:p>
            <a:pPr marL="381000" indent="-381000">
              <a:lnSpc>
                <a:spcPct val="80000"/>
              </a:lnSpc>
              <a:buFontTx/>
              <a:buAutoNum type="arabicPeriod"/>
            </a:pPr>
            <a:r>
              <a:rPr lang="fa-IR" altLang="en-US" sz="2000">
                <a:cs typeface="2  Zar" pitchFamily="2" charset="-78"/>
              </a:rPr>
              <a:t>سرباره حذف شده يا بسيار نازك است.</a:t>
            </a:r>
          </a:p>
          <a:p>
            <a:pPr marL="381000" indent="-381000">
              <a:lnSpc>
                <a:spcPct val="80000"/>
              </a:lnSpc>
              <a:buFontTx/>
              <a:buAutoNum type="arabicPeriod"/>
            </a:pPr>
            <a:r>
              <a:rPr lang="fa-IR" altLang="en-US" sz="2000">
                <a:cs typeface="2  Zar" pitchFamily="2" charset="-78"/>
              </a:rPr>
              <a:t>از الكترود با قطر نسبتاً  كم استفاده مي شود كه باعث چگالي جريان بالاتري مي گردد.</a:t>
            </a:r>
          </a:p>
          <a:p>
            <a:pPr marL="381000" indent="-381000">
              <a:lnSpc>
                <a:spcPct val="80000"/>
              </a:lnSpc>
              <a:buFontTx/>
              <a:buAutoNum type="arabicPeriod"/>
            </a:pPr>
            <a:r>
              <a:rPr lang="fa-IR" altLang="en-US" sz="2000">
                <a:cs typeface="2  Zar" pitchFamily="2" charset="-78"/>
              </a:rPr>
              <a:t>درصد بالايي از الكترود يا سيم جوش در منطقة اتصال رسوب مي كند.</a:t>
            </a:r>
          </a:p>
          <a:p>
            <a:pPr marL="381000" indent="-381000">
              <a:lnSpc>
                <a:spcPct val="80000"/>
              </a:lnSpc>
              <a:buFontTx/>
              <a:buAutoNum type="arabicPeriod"/>
            </a:pPr>
            <a:r>
              <a:rPr lang="fa-IR" altLang="en-US" sz="2000">
                <a:cs typeface="2  Zar" pitchFamily="2" charset="-78"/>
              </a:rPr>
              <a:t>سرعت هاي انتقال سريع تر و ميزان رسوب بالاتري نسبت به نوع جوشكاري دستي </a:t>
            </a:r>
            <a:r>
              <a:rPr lang="en-US" altLang="en-US" sz="2000">
                <a:cs typeface="2  Zar" pitchFamily="2" charset="-78"/>
              </a:rPr>
              <a:t>TIG</a:t>
            </a:r>
            <a:r>
              <a:rPr lang="fa-IR" altLang="en-US" sz="2000">
                <a:cs typeface="2  Zar" pitchFamily="2" charset="-78"/>
              </a:rPr>
              <a:t> دارد.</a:t>
            </a:r>
          </a:p>
          <a:p>
            <a:pPr marL="381000" indent="-381000">
              <a:lnSpc>
                <a:spcPct val="80000"/>
              </a:lnSpc>
              <a:buFontTx/>
              <a:buAutoNum type="arabicPeriod"/>
            </a:pPr>
            <a:r>
              <a:rPr lang="fa-IR" altLang="en-US" sz="2000">
                <a:cs typeface="2  Zar" pitchFamily="2" charset="-78"/>
              </a:rPr>
              <a:t>عمق نفوذ جوش بيشتر از فرآيند </a:t>
            </a:r>
            <a:r>
              <a:rPr lang="en-US" altLang="en-US" sz="2000">
                <a:cs typeface="2  Zar" pitchFamily="2" charset="-78"/>
              </a:rPr>
              <a:t>SMAW</a:t>
            </a:r>
            <a:r>
              <a:rPr lang="fa-IR" altLang="en-US" sz="2000">
                <a:cs typeface="2  Zar" pitchFamily="2" charset="-78"/>
              </a:rPr>
              <a:t> است ، در نتيجه اجازه مي دهد كه جوش كوچكتر با استحكام مورد نظر بوجود آيد.</a:t>
            </a:r>
            <a:endParaRPr lang="en-US" altLang="en-US" sz="20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0" fill="hold"/>
                                        <p:tgtEl>
                                          <p:spTgt spid="40962"/>
                                        </p:tgtEl>
                                        <p:attrNameLst>
                                          <p:attrName>ppt_x</p:attrName>
                                        </p:attrNameLst>
                                      </p:cBhvr>
                                      <p:tavLst>
                                        <p:tav tm="0">
                                          <p:val>
                                            <p:strVal val="#ppt_x"/>
                                          </p:val>
                                        </p:tav>
                                        <p:tav tm="100000">
                                          <p:val>
                                            <p:strVal val="#ppt_x"/>
                                          </p:val>
                                        </p:tav>
                                      </p:tavLst>
                                    </p:anim>
                                    <p:anim calcmode="lin" valueType="num">
                                      <p:cBhvr additive="base">
                                        <p:cTn id="8" dur="5000" fill="hold"/>
                                        <p:tgtEl>
                                          <p:spTgt spid="409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40963">
                                            <p:txEl>
                                              <p:pRg st="0" end="0"/>
                                            </p:txEl>
                                          </p:spTgt>
                                        </p:tgtEl>
                                        <p:attrNameLst>
                                          <p:attrName>style.visibility</p:attrName>
                                        </p:attrNameLst>
                                      </p:cBhvr>
                                      <p:to>
                                        <p:strVal val="visible"/>
                                      </p:to>
                                    </p:set>
                                    <p:anim calcmode="lin" valueType="num">
                                      <p:cBhvr additive="base">
                                        <p:cTn id="13" dur="50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40963">
                                            <p:txEl>
                                              <p:pRg st="0" end="0"/>
                                            </p:txEl>
                                          </p:spTgt>
                                        </p:tgtEl>
                                        <p:attrNameLst>
                                          <p:attrName>ppt_y</p:attrName>
                                        </p:attrNameLst>
                                      </p:cBhvr>
                                      <p:tavLst>
                                        <p:tav tm="0">
                                          <p:val>
                                            <p:strVal val="1+#ppt_h/2"/>
                                          </p:val>
                                        </p:tav>
                                        <p:tav tm="100000">
                                          <p:val>
                                            <p:strVal val="#ppt_y"/>
                                          </p:val>
                                        </p:tav>
                                      </p:tavLst>
                                    </p:anim>
                                  </p:childTnLst>
                                </p:cTn>
                              </p:par>
                              <p:par>
                                <p:cTn id="15" presetID="7" presetClass="entr" presetSubtype="4" fill="hold" nodeType="withEffect">
                                  <p:stCondLst>
                                    <p:cond delay="0"/>
                                  </p:stCondLst>
                                  <p:childTnLst>
                                    <p:set>
                                      <p:cBhvr>
                                        <p:cTn id="16" dur="1" fill="hold">
                                          <p:stCondLst>
                                            <p:cond delay="0"/>
                                          </p:stCondLst>
                                        </p:cTn>
                                        <p:tgtEl>
                                          <p:spTgt spid="40963">
                                            <p:txEl>
                                              <p:pRg st="1" end="1"/>
                                            </p:txEl>
                                          </p:spTgt>
                                        </p:tgtEl>
                                        <p:attrNameLst>
                                          <p:attrName>style.visibility</p:attrName>
                                        </p:attrNameLst>
                                      </p:cBhvr>
                                      <p:to>
                                        <p:strVal val="visible"/>
                                      </p:to>
                                    </p:set>
                                    <p:anim calcmode="lin" valueType="num">
                                      <p:cBhvr additive="base">
                                        <p:cTn id="17" dur="50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40963">
                                            <p:txEl>
                                              <p:pRg st="1" end="1"/>
                                            </p:txEl>
                                          </p:spTgt>
                                        </p:tgtEl>
                                        <p:attrNameLst>
                                          <p:attrName>ppt_y</p:attrName>
                                        </p:attrNameLst>
                                      </p:cBhvr>
                                      <p:tavLst>
                                        <p:tav tm="0">
                                          <p:val>
                                            <p:strVal val="1+#ppt_h/2"/>
                                          </p:val>
                                        </p:tav>
                                        <p:tav tm="100000">
                                          <p:val>
                                            <p:strVal val="#ppt_y"/>
                                          </p:val>
                                        </p:tav>
                                      </p:tavLst>
                                    </p:anim>
                                  </p:childTnLst>
                                </p:cTn>
                              </p:par>
                              <p:par>
                                <p:cTn id="19" presetID="7" presetClass="entr" presetSubtype="4" fill="hold" nodeType="withEffect">
                                  <p:stCondLst>
                                    <p:cond delay="0"/>
                                  </p:stCondLst>
                                  <p:childTnLst>
                                    <p:set>
                                      <p:cBhvr>
                                        <p:cTn id="20" dur="1" fill="hold">
                                          <p:stCondLst>
                                            <p:cond delay="0"/>
                                          </p:stCondLst>
                                        </p:cTn>
                                        <p:tgtEl>
                                          <p:spTgt spid="40963">
                                            <p:txEl>
                                              <p:pRg st="2" end="2"/>
                                            </p:txEl>
                                          </p:spTgt>
                                        </p:tgtEl>
                                        <p:attrNameLst>
                                          <p:attrName>style.visibility</p:attrName>
                                        </p:attrNameLst>
                                      </p:cBhvr>
                                      <p:to>
                                        <p:strVal val="visible"/>
                                      </p:to>
                                    </p:set>
                                    <p:anim calcmode="lin" valueType="num">
                                      <p:cBhvr additive="base">
                                        <p:cTn id="21" dur="50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40963">
                                            <p:txEl>
                                              <p:pRg st="2" end="2"/>
                                            </p:txEl>
                                          </p:spTgt>
                                        </p:tgtEl>
                                        <p:attrNameLst>
                                          <p:attrName>ppt_y</p:attrName>
                                        </p:attrNameLst>
                                      </p:cBhvr>
                                      <p:tavLst>
                                        <p:tav tm="0">
                                          <p:val>
                                            <p:strVal val="1+#ppt_h/2"/>
                                          </p:val>
                                        </p:tav>
                                        <p:tav tm="100000">
                                          <p:val>
                                            <p:strVal val="#ppt_y"/>
                                          </p:val>
                                        </p:tav>
                                      </p:tavLst>
                                    </p:anim>
                                  </p:childTnLst>
                                </p:cTn>
                              </p:par>
                              <p:par>
                                <p:cTn id="23" presetID="7" presetClass="entr" presetSubtype="4" fill="hold" nodeType="with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40963">
                                            <p:txEl>
                                              <p:pRg st="3" end="3"/>
                                            </p:txEl>
                                          </p:spTgt>
                                        </p:tgtEl>
                                        <p:attrNameLst>
                                          <p:attrName>ppt_y</p:attrName>
                                        </p:attrNameLst>
                                      </p:cBhvr>
                                      <p:tavLst>
                                        <p:tav tm="0">
                                          <p:val>
                                            <p:strVal val="1+#ppt_h/2"/>
                                          </p:val>
                                        </p:tav>
                                        <p:tav tm="100000">
                                          <p:val>
                                            <p:strVal val="#ppt_y"/>
                                          </p:val>
                                        </p:tav>
                                      </p:tavLst>
                                    </p:anim>
                                  </p:childTnLst>
                                </p:cTn>
                              </p:par>
                              <p:par>
                                <p:cTn id="27" presetID="7" presetClass="entr" presetSubtype="4" fill="hold" nodeType="withEffect">
                                  <p:stCondLst>
                                    <p:cond delay="0"/>
                                  </p:stCondLst>
                                  <p:childTnLst>
                                    <p:set>
                                      <p:cBhvr>
                                        <p:cTn id="28" dur="1" fill="hold">
                                          <p:stCondLst>
                                            <p:cond delay="0"/>
                                          </p:stCondLst>
                                        </p:cTn>
                                        <p:tgtEl>
                                          <p:spTgt spid="40963">
                                            <p:txEl>
                                              <p:pRg st="4" end="4"/>
                                            </p:txEl>
                                          </p:spTgt>
                                        </p:tgtEl>
                                        <p:attrNameLst>
                                          <p:attrName>style.visibility</p:attrName>
                                        </p:attrNameLst>
                                      </p:cBhvr>
                                      <p:to>
                                        <p:strVal val="visible"/>
                                      </p:to>
                                    </p:set>
                                    <p:anim calcmode="lin" valueType="num">
                                      <p:cBhvr additive="base">
                                        <p:cTn id="29" dur="50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40963">
                                            <p:txEl>
                                              <p:pRg st="4" end="4"/>
                                            </p:txEl>
                                          </p:spTgt>
                                        </p:tgtEl>
                                        <p:attrNameLst>
                                          <p:attrName>ppt_y</p:attrName>
                                        </p:attrNameLst>
                                      </p:cBhvr>
                                      <p:tavLst>
                                        <p:tav tm="0">
                                          <p:val>
                                            <p:strVal val="1+#ppt_h/2"/>
                                          </p:val>
                                        </p:tav>
                                        <p:tav tm="100000">
                                          <p:val>
                                            <p:strVal val="#ppt_y"/>
                                          </p:val>
                                        </p:tav>
                                      </p:tavLst>
                                    </p:anim>
                                  </p:childTnLst>
                                </p:cTn>
                              </p:par>
                              <p:par>
                                <p:cTn id="31" presetID="7" presetClass="entr" presetSubtype="4" fill="hold" nodeType="withEffect">
                                  <p:stCondLst>
                                    <p:cond delay="0"/>
                                  </p:stCondLst>
                                  <p:childTnLst>
                                    <p:set>
                                      <p:cBhvr>
                                        <p:cTn id="32" dur="1" fill="hold">
                                          <p:stCondLst>
                                            <p:cond delay="0"/>
                                          </p:stCondLst>
                                        </p:cTn>
                                        <p:tgtEl>
                                          <p:spTgt spid="40963">
                                            <p:txEl>
                                              <p:pRg st="5" end="5"/>
                                            </p:txEl>
                                          </p:spTgt>
                                        </p:tgtEl>
                                        <p:attrNameLst>
                                          <p:attrName>style.visibility</p:attrName>
                                        </p:attrNameLst>
                                      </p:cBhvr>
                                      <p:to>
                                        <p:strVal val="visible"/>
                                      </p:to>
                                    </p:set>
                                    <p:anim calcmode="lin" valueType="num">
                                      <p:cBhvr additive="base">
                                        <p:cTn id="33" dur="5000" fill="hold"/>
                                        <p:tgtEl>
                                          <p:spTgt spid="40963">
                                            <p:txEl>
                                              <p:pRg st="5" end="5"/>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40963">
                                            <p:txEl>
                                              <p:pRg st="5" end="5"/>
                                            </p:txEl>
                                          </p:spTgt>
                                        </p:tgtEl>
                                        <p:attrNameLst>
                                          <p:attrName>ppt_y</p:attrName>
                                        </p:attrNameLst>
                                      </p:cBhvr>
                                      <p:tavLst>
                                        <p:tav tm="0">
                                          <p:val>
                                            <p:strVal val="1+#ppt_h/2"/>
                                          </p:val>
                                        </p:tav>
                                        <p:tav tm="100000">
                                          <p:val>
                                            <p:strVal val="#ppt_y"/>
                                          </p:val>
                                        </p:tav>
                                      </p:tavLst>
                                    </p:anim>
                                  </p:childTnLst>
                                </p:cTn>
                              </p:par>
                              <p:par>
                                <p:cTn id="35" presetID="7" presetClass="entr" presetSubtype="4" fill="hold" nodeType="withEffect">
                                  <p:stCondLst>
                                    <p:cond delay="0"/>
                                  </p:stCondLst>
                                  <p:childTnLst>
                                    <p:set>
                                      <p:cBhvr>
                                        <p:cTn id="36" dur="1" fill="hold">
                                          <p:stCondLst>
                                            <p:cond delay="0"/>
                                          </p:stCondLst>
                                        </p:cTn>
                                        <p:tgtEl>
                                          <p:spTgt spid="40963">
                                            <p:txEl>
                                              <p:pRg st="6" end="6"/>
                                            </p:txEl>
                                          </p:spTgt>
                                        </p:tgtEl>
                                        <p:attrNameLst>
                                          <p:attrName>style.visibility</p:attrName>
                                        </p:attrNameLst>
                                      </p:cBhvr>
                                      <p:to>
                                        <p:strVal val="visible"/>
                                      </p:to>
                                    </p:set>
                                    <p:anim calcmode="lin" valueType="num">
                                      <p:cBhvr additive="base">
                                        <p:cTn id="37" dur="5000" fill="hold"/>
                                        <p:tgtEl>
                                          <p:spTgt spid="40963">
                                            <p:txEl>
                                              <p:pRg st="6" end="6"/>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40963">
                                            <p:txEl>
                                              <p:pRg st="6" end="6"/>
                                            </p:txEl>
                                          </p:spTgt>
                                        </p:tgtEl>
                                        <p:attrNameLst>
                                          <p:attrName>ppt_y</p:attrName>
                                        </p:attrNameLst>
                                      </p:cBhvr>
                                      <p:tavLst>
                                        <p:tav tm="0">
                                          <p:val>
                                            <p:strVal val="1+#ppt_h/2"/>
                                          </p:val>
                                        </p:tav>
                                        <p:tav tm="100000">
                                          <p:val>
                                            <p:strVal val="#ppt_y"/>
                                          </p:val>
                                        </p:tav>
                                      </p:tavLst>
                                    </p:anim>
                                  </p:childTnLst>
                                </p:cTn>
                              </p:par>
                              <p:par>
                                <p:cTn id="39" presetID="7" presetClass="entr" presetSubtype="4" fill="hold" nodeType="withEffect">
                                  <p:stCondLst>
                                    <p:cond delay="0"/>
                                  </p:stCondLst>
                                  <p:childTnLst>
                                    <p:set>
                                      <p:cBhvr>
                                        <p:cTn id="40" dur="1" fill="hold">
                                          <p:stCondLst>
                                            <p:cond delay="0"/>
                                          </p:stCondLst>
                                        </p:cTn>
                                        <p:tgtEl>
                                          <p:spTgt spid="40963">
                                            <p:txEl>
                                              <p:pRg st="7" end="7"/>
                                            </p:txEl>
                                          </p:spTgt>
                                        </p:tgtEl>
                                        <p:attrNameLst>
                                          <p:attrName>style.visibility</p:attrName>
                                        </p:attrNameLst>
                                      </p:cBhvr>
                                      <p:to>
                                        <p:strVal val="visible"/>
                                      </p:to>
                                    </p:set>
                                    <p:anim calcmode="lin" valueType="num">
                                      <p:cBhvr additive="base">
                                        <p:cTn id="41" dur="5000" fill="hold"/>
                                        <p:tgtEl>
                                          <p:spTgt spid="40963">
                                            <p:txEl>
                                              <p:pRg st="7" end="7"/>
                                            </p:txEl>
                                          </p:spTgt>
                                        </p:tgtEl>
                                        <p:attrNameLst>
                                          <p:attrName>ppt_x</p:attrName>
                                        </p:attrNameLst>
                                      </p:cBhvr>
                                      <p:tavLst>
                                        <p:tav tm="0">
                                          <p:val>
                                            <p:strVal val="#ppt_x"/>
                                          </p:val>
                                        </p:tav>
                                        <p:tav tm="100000">
                                          <p:val>
                                            <p:strVal val="#ppt_x"/>
                                          </p:val>
                                        </p:tav>
                                      </p:tavLst>
                                    </p:anim>
                                    <p:anim calcmode="lin" valueType="num">
                                      <p:cBhvr additive="base">
                                        <p:cTn id="42" dur="5000" fill="hold"/>
                                        <p:tgtEl>
                                          <p:spTgt spid="40963">
                                            <p:txEl>
                                              <p:pRg st="7" end="7"/>
                                            </p:txEl>
                                          </p:spTgt>
                                        </p:tgtEl>
                                        <p:attrNameLst>
                                          <p:attrName>ppt_y</p:attrName>
                                        </p:attrNameLst>
                                      </p:cBhvr>
                                      <p:tavLst>
                                        <p:tav tm="0">
                                          <p:val>
                                            <p:strVal val="1+#ppt_h/2"/>
                                          </p:val>
                                        </p:tav>
                                        <p:tav tm="100000">
                                          <p:val>
                                            <p:strVal val="#ppt_y"/>
                                          </p:val>
                                        </p:tav>
                                      </p:tavLst>
                                    </p:anim>
                                  </p:childTnLst>
                                </p:cTn>
                              </p:par>
                              <p:par>
                                <p:cTn id="43" presetID="7" presetClass="entr" presetSubtype="4" fill="hold" nodeType="withEffect">
                                  <p:stCondLst>
                                    <p:cond delay="0"/>
                                  </p:stCondLst>
                                  <p:childTnLst>
                                    <p:set>
                                      <p:cBhvr>
                                        <p:cTn id="44" dur="1" fill="hold">
                                          <p:stCondLst>
                                            <p:cond delay="0"/>
                                          </p:stCondLst>
                                        </p:cTn>
                                        <p:tgtEl>
                                          <p:spTgt spid="40963">
                                            <p:txEl>
                                              <p:pRg st="8" end="8"/>
                                            </p:txEl>
                                          </p:spTgt>
                                        </p:tgtEl>
                                        <p:attrNameLst>
                                          <p:attrName>style.visibility</p:attrName>
                                        </p:attrNameLst>
                                      </p:cBhvr>
                                      <p:to>
                                        <p:strVal val="visible"/>
                                      </p:to>
                                    </p:set>
                                    <p:anim calcmode="lin" valueType="num">
                                      <p:cBhvr additive="base">
                                        <p:cTn id="45" dur="5000" fill="hold"/>
                                        <p:tgtEl>
                                          <p:spTgt spid="40963">
                                            <p:txEl>
                                              <p:pRg st="8" end="8"/>
                                            </p:txEl>
                                          </p:spTgt>
                                        </p:tgtEl>
                                        <p:attrNameLst>
                                          <p:attrName>ppt_x</p:attrName>
                                        </p:attrNameLst>
                                      </p:cBhvr>
                                      <p:tavLst>
                                        <p:tav tm="0">
                                          <p:val>
                                            <p:strVal val="#ppt_x"/>
                                          </p:val>
                                        </p:tav>
                                        <p:tav tm="100000">
                                          <p:val>
                                            <p:strVal val="#ppt_x"/>
                                          </p:val>
                                        </p:tav>
                                      </p:tavLst>
                                    </p:anim>
                                    <p:anim calcmode="lin" valueType="num">
                                      <p:cBhvr additive="base">
                                        <p:cTn id="46" dur="5000" fill="hold"/>
                                        <p:tgtEl>
                                          <p:spTgt spid="40963">
                                            <p:txEl>
                                              <p:pRg st="8" end="8"/>
                                            </p:txEl>
                                          </p:spTgt>
                                        </p:tgtEl>
                                        <p:attrNameLst>
                                          <p:attrName>ppt_y</p:attrName>
                                        </p:attrNameLst>
                                      </p:cBhvr>
                                      <p:tavLst>
                                        <p:tav tm="0">
                                          <p:val>
                                            <p:strVal val="1+#ppt_h/2"/>
                                          </p:val>
                                        </p:tav>
                                        <p:tav tm="100000">
                                          <p:val>
                                            <p:strVal val="#ppt_y"/>
                                          </p:val>
                                        </p:tav>
                                      </p:tavLst>
                                    </p:anim>
                                  </p:childTnLst>
                                </p:cTn>
                              </p:par>
                              <p:par>
                                <p:cTn id="47" presetID="7" presetClass="entr" presetSubtype="4" fill="hold" nodeType="withEffect">
                                  <p:stCondLst>
                                    <p:cond delay="0"/>
                                  </p:stCondLst>
                                  <p:childTnLst>
                                    <p:set>
                                      <p:cBhvr>
                                        <p:cTn id="48" dur="1" fill="hold">
                                          <p:stCondLst>
                                            <p:cond delay="0"/>
                                          </p:stCondLst>
                                        </p:cTn>
                                        <p:tgtEl>
                                          <p:spTgt spid="40963">
                                            <p:txEl>
                                              <p:pRg st="9" end="9"/>
                                            </p:txEl>
                                          </p:spTgt>
                                        </p:tgtEl>
                                        <p:attrNameLst>
                                          <p:attrName>style.visibility</p:attrName>
                                        </p:attrNameLst>
                                      </p:cBhvr>
                                      <p:to>
                                        <p:strVal val="visible"/>
                                      </p:to>
                                    </p:set>
                                    <p:anim calcmode="lin" valueType="num">
                                      <p:cBhvr additive="base">
                                        <p:cTn id="49" dur="5000" fill="hold"/>
                                        <p:tgtEl>
                                          <p:spTgt spid="40963">
                                            <p:txEl>
                                              <p:pRg st="9" end="9"/>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40963">
                                            <p:txEl>
                                              <p:pRg st="9" end="9"/>
                                            </p:txEl>
                                          </p:spTgt>
                                        </p:tgtEl>
                                        <p:attrNameLst>
                                          <p:attrName>ppt_y</p:attrName>
                                        </p:attrNameLst>
                                      </p:cBhvr>
                                      <p:tavLst>
                                        <p:tav tm="0">
                                          <p:val>
                                            <p:strVal val="1+#ppt_h/2"/>
                                          </p:val>
                                        </p:tav>
                                        <p:tav tm="100000">
                                          <p:val>
                                            <p:strVal val="#ppt_y"/>
                                          </p:val>
                                        </p:tav>
                                      </p:tavLst>
                                    </p:anim>
                                  </p:childTnLst>
                                </p:cTn>
                              </p:par>
                              <p:par>
                                <p:cTn id="51" presetID="7" presetClass="entr" presetSubtype="4" fill="hold" nodeType="withEffect">
                                  <p:stCondLst>
                                    <p:cond delay="0"/>
                                  </p:stCondLst>
                                  <p:childTnLst>
                                    <p:set>
                                      <p:cBhvr>
                                        <p:cTn id="52" dur="1" fill="hold">
                                          <p:stCondLst>
                                            <p:cond delay="0"/>
                                          </p:stCondLst>
                                        </p:cTn>
                                        <p:tgtEl>
                                          <p:spTgt spid="40963">
                                            <p:txEl>
                                              <p:pRg st="10" end="10"/>
                                            </p:txEl>
                                          </p:spTgt>
                                        </p:tgtEl>
                                        <p:attrNameLst>
                                          <p:attrName>style.visibility</p:attrName>
                                        </p:attrNameLst>
                                      </p:cBhvr>
                                      <p:to>
                                        <p:strVal val="visible"/>
                                      </p:to>
                                    </p:set>
                                    <p:anim calcmode="lin" valueType="num">
                                      <p:cBhvr additive="base">
                                        <p:cTn id="53" dur="5000" fill="hold"/>
                                        <p:tgtEl>
                                          <p:spTgt spid="40963">
                                            <p:txEl>
                                              <p:pRg st="10" end="10"/>
                                            </p:txEl>
                                          </p:spTgt>
                                        </p:tgtEl>
                                        <p:attrNameLst>
                                          <p:attrName>ppt_x</p:attrName>
                                        </p:attrNameLst>
                                      </p:cBhvr>
                                      <p:tavLst>
                                        <p:tav tm="0">
                                          <p:val>
                                            <p:strVal val="#ppt_x"/>
                                          </p:val>
                                        </p:tav>
                                        <p:tav tm="100000">
                                          <p:val>
                                            <p:strVal val="#ppt_x"/>
                                          </p:val>
                                        </p:tav>
                                      </p:tavLst>
                                    </p:anim>
                                    <p:anim calcmode="lin" valueType="num">
                                      <p:cBhvr additive="base">
                                        <p:cTn id="54" dur="5000" fill="hold"/>
                                        <p:tgtEl>
                                          <p:spTgt spid="40963">
                                            <p:txEl>
                                              <p:pRg st="10" end="10"/>
                                            </p:txEl>
                                          </p:spTgt>
                                        </p:tgtEl>
                                        <p:attrNameLst>
                                          <p:attrName>ppt_y</p:attrName>
                                        </p:attrNameLst>
                                      </p:cBhvr>
                                      <p:tavLst>
                                        <p:tav tm="0">
                                          <p:val>
                                            <p:strVal val="1+#ppt_h/2"/>
                                          </p:val>
                                        </p:tav>
                                        <p:tav tm="100000">
                                          <p:val>
                                            <p:strVal val="#ppt_y"/>
                                          </p:val>
                                        </p:tav>
                                      </p:tavLst>
                                    </p:anim>
                                  </p:childTnLst>
                                </p:cTn>
                              </p:par>
                              <p:par>
                                <p:cTn id="55" presetID="7" presetClass="entr" presetSubtype="4" fill="hold" nodeType="withEffect">
                                  <p:stCondLst>
                                    <p:cond delay="0"/>
                                  </p:stCondLst>
                                  <p:childTnLst>
                                    <p:set>
                                      <p:cBhvr>
                                        <p:cTn id="56" dur="1" fill="hold">
                                          <p:stCondLst>
                                            <p:cond delay="0"/>
                                          </p:stCondLst>
                                        </p:cTn>
                                        <p:tgtEl>
                                          <p:spTgt spid="40963">
                                            <p:txEl>
                                              <p:pRg st="11" end="11"/>
                                            </p:txEl>
                                          </p:spTgt>
                                        </p:tgtEl>
                                        <p:attrNameLst>
                                          <p:attrName>style.visibility</p:attrName>
                                        </p:attrNameLst>
                                      </p:cBhvr>
                                      <p:to>
                                        <p:strVal val="visible"/>
                                      </p:to>
                                    </p:set>
                                    <p:anim calcmode="lin" valueType="num">
                                      <p:cBhvr additive="base">
                                        <p:cTn id="57" dur="5000" fill="hold"/>
                                        <p:tgtEl>
                                          <p:spTgt spid="40963">
                                            <p:txEl>
                                              <p:pRg st="11" end="11"/>
                                            </p:txEl>
                                          </p:spTgt>
                                        </p:tgtEl>
                                        <p:attrNameLst>
                                          <p:attrName>ppt_x</p:attrName>
                                        </p:attrNameLst>
                                      </p:cBhvr>
                                      <p:tavLst>
                                        <p:tav tm="0">
                                          <p:val>
                                            <p:strVal val="#ppt_x"/>
                                          </p:val>
                                        </p:tav>
                                        <p:tav tm="100000">
                                          <p:val>
                                            <p:strVal val="#ppt_x"/>
                                          </p:val>
                                        </p:tav>
                                      </p:tavLst>
                                    </p:anim>
                                    <p:anim calcmode="lin" valueType="num">
                                      <p:cBhvr additive="base">
                                        <p:cTn id="58" dur="5000" fill="hold"/>
                                        <p:tgtEl>
                                          <p:spTgt spid="40963">
                                            <p:txEl>
                                              <p:pRg st="11" end="11"/>
                                            </p:txEl>
                                          </p:spTgt>
                                        </p:tgtEl>
                                        <p:attrNameLst>
                                          <p:attrName>ppt_y</p:attrName>
                                        </p:attrNameLst>
                                      </p:cBhvr>
                                      <p:tavLst>
                                        <p:tav tm="0">
                                          <p:val>
                                            <p:strVal val="1+#ppt_h/2"/>
                                          </p:val>
                                        </p:tav>
                                        <p:tav tm="100000">
                                          <p:val>
                                            <p:strVal val="#ppt_y"/>
                                          </p:val>
                                        </p:tav>
                                      </p:tavLst>
                                    </p:anim>
                                  </p:childTnLst>
                                </p:cTn>
                              </p:par>
                              <p:par>
                                <p:cTn id="59" presetID="7" presetClass="entr" presetSubtype="4" fill="hold" nodeType="withEffect">
                                  <p:stCondLst>
                                    <p:cond delay="0"/>
                                  </p:stCondLst>
                                  <p:childTnLst>
                                    <p:set>
                                      <p:cBhvr>
                                        <p:cTn id="60" dur="1" fill="hold">
                                          <p:stCondLst>
                                            <p:cond delay="0"/>
                                          </p:stCondLst>
                                        </p:cTn>
                                        <p:tgtEl>
                                          <p:spTgt spid="40963">
                                            <p:txEl>
                                              <p:pRg st="12" end="12"/>
                                            </p:txEl>
                                          </p:spTgt>
                                        </p:tgtEl>
                                        <p:attrNameLst>
                                          <p:attrName>style.visibility</p:attrName>
                                        </p:attrNameLst>
                                      </p:cBhvr>
                                      <p:to>
                                        <p:strVal val="visible"/>
                                      </p:to>
                                    </p:set>
                                    <p:anim calcmode="lin" valueType="num">
                                      <p:cBhvr additive="base">
                                        <p:cTn id="61" dur="5000" fill="hold"/>
                                        <p:tgtEl>
                                          <p:spTgt spid="40963">
                                            <p:txEl>
                                              <p:pRg st="12" end="12"/>
                                            </p:txEl>
                                          </p:spTgt>
                                        </p:tgtEl>
                                        <p:attrNameLst>
                                          <p:attrName>ppt_x</p:attrName>
                                        </p:attrNameLst>
                                      </p:cBhvr>
                                      <p:tavLst>
                                        <p:tav tm="0">
                                          <p:val>
                                            <p:strVal val="#ppt_x"/>
                                          </p:val>
                                        </p:tav>
                                        <p:tav tm="100000">
                                          <p:val>
                                            <p:strVal val="#ppt_x"/>
                                          </p:val>
                                        </p:tav>
                                      </p:tavLst>
                                    </p:anim>
                                    <p:anim calcmode="lin" valueType="num">
                                      <p:cBhvr additive="base">
                                        <p:cTn id="62" dur="5000" fill="hold"/>
                                        <p:tgtEl>
                                          <p:spTgt spid="4096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258888" y="419100"/>
            <a:ext cx="6626225" cy="706438"/>
          </a:xfrm>
        </p:spPr>
        <p:txBody>
          <a:bodyPr/>
          <a:lstStyle/>
          <a:p>
            <a:r>
              <a:rPr lang="fa-IR" altLang="en-US" sz="2400" b="1">
                <a:solidFill>
                  <a:srgbClr val="0033CC"/>
                </a:solidFill>
                <a:cs typeface="2  Zar" pitchFamily="2" charset="-78"/>
              </a:rPr>
              <a:t>محدوديت هاي فرآيند جوشكاري </a:t>
            </a:r>
            <a:r>
              <a:rPr lang="en-US" altLang="en-US" sz="2400" b="1">
                <a:solidFill>
                  <a:srgbClr val="0033CC"/>
                </a:solidFill>
                <a:cs typeface="2  Zar" pitchFamily="2" charset="-78"/>
              </a:rPr>
              <a:t>GMAW</a:t>
            </a:r>
            <a:r>
              <a:rPr lang="fa-IR" altLang="en-US" sz="2400" b="1">
                <a:solidFill>
                  <a:srgbClr val="0033CC"/>
                </a:solidFill>
                <a:cs typeface="2  Zar" pitchFamily="2" charset="-78"/>
              </a:rPr>
              <a:t> :</a:t>
            </a:r>
            <a:r>
              <a:rPr lang="fa-IR" altLang="en-US" sz="2400">
                <a:solidFill>
                  <a:srgbClr val="0033CC"/>
                </a:solidFill>
                <a:cs typeface="2  Zar" pitchFamily="2" charset="-78"/>
              </a:rPr>
              <a:t/>
            </a:r>
            <a:br>
              <a:rPr lang="fa-IR" altLang="en-US" sz="2400">
                <a:solidFill>
                  <a:srgbClr val="0033CC"/>
                </a:solidFill>
                <a:cs typeface="2  Zar" pitchFamily="2" charset="-78"/>
              </a:rPr>
            </a:br>
            <a:endParaRPr lang="en-US" altLang="en-US" sz="2400">
              <a:solidFill>
                <a:srgbClr val="0033CC"/>
              </a:solidFill>
              <a:cs typeface="2  Zar" pitchFamily="2" charset="-78"/>
            </a:endParaRPr>
          </a:p>
        </p:txBody>
      </p:sp>
      <p:sp>
        <p:nvSpPr>
          <p:cNvPr id="41987" name="Rectangle 3"/>
          <p:cNvSpPr>
            <a:spLocks noGrp="1" noChangeArrowheads="1"/>
          </p:cNvSpPr>
          <p:nvPr>
            <p:ph type="body" idx="1"/>
          </p:nvPr>
        </p:nvSpPr>
        <p:spPr/>
        <p:txBody>
          <a:bodyPr/>
          <a:lstStyle/>
          <a:p>
            <a:pPr marL="381000" indent="-381000">
              <a:lnSpc>
                <a:spcPct val="80000"/>
              </a:lnSpc>
              <a:buFontTx/>
              <a:buNone/>
            </a:pPr>
            <a:r>
              <a:rPr lang="fa-IR" altLang="en-US" sz="2000">
                <a:cs typeface="2  Zar" pitchFamily="2" charset="-78"/>
              </a:rPr>
              <a:t>اين فرآيند جوشكاري داراي مزيت هاي فراواني است ، ولي در كنار اين مزيت ها داراي محدوديت هايي نيز مي باشد كه مهمترين اين محدوديت ها عبارتند از :</a:t>
            </a:r>
          </a:p>
          <a:p>
            <a:pPr marL="381000" indent="-381000">
              <a:lnSpc>
                <a:spcPct val="80000"/>
              </a:lnSpc>
              <a:buFontTx/>
              <a:buNone/>
            </a:pPr>
            <a:endParaRPr lang="fa-IR" altLang="en-US" sz="2000">
              <a:cs typeface="2  Zar" pitchFamily="2" charset="-78"/>
            </a:endParaRPr>
          </a:p>
          <a:p>
            <a:pPr marL="381000" indent="-381000">
              <a:lnSpc>
                <a:spcPct val="80000"/>
              </a:lnSpc>
              <a:buFontTx/>
              <a:buAutoNum type="arabicPeriod"/>
            </a:pPr>
            <a:r>
              <a:rPr lang="fa-IR" altLang="en-US" sz="2000">
                <a:cs typeface="2  Zar" pitchFamily="2" charset="-78"/>
              </a:rPr>
              <a:t>وسايل و تجهيزات اين فرآيند جوشكاري پيچيده تر بوده و در نتيجه حمل و نقل مشكل خواهد بود.</a:t>
            </a:r>
          </a:p>
          <a:p>
            <a:pPr marL="381000" indent="-381000">
              <a:lnSpc>
                <a:spcPct val="80000"/>
              </a:lnSpc>
              <a:buFontTx/>
              <a:buAutoNum type="arabicPeriod"/>
            </a:pPr>
            <a:r>
              <a:rPr lang="fa-IR" altLang="en-US" sz="2000">
                <a:cs typeface="2  Zar" pitchFamily="2" charset="-78"/>
              </a:rPr>
              <a:t>تجهيزات اين فرآيند گران بوده و هزينة تعمير و نگهداري دستگاه هاي اين فرآيند بالا مي باشد.</a:t>
            </a:r>
          </a:p>
          <a:p>
            <a:pPr marL="381000" indent="-381000">
              <a:lnSpc>
                <a:spcPct val="80000"/>
              </a:lnSpc>
              <a:buFontTx/>
              <a:buAutoNum type="arabicPeriod"/>
            </a:pPr>
            <a:r>
              <a:rPr lang="fa-IR" altLang="en-US" sz="2000">
                <a:cs typeface="2  Zar" pitchFamily="2" charset="-78"/>
              </a:rPr>
              <a:t>دستگاه داراي تورچ كوتاه مي باشد. </a:t>
            </a:r>
          </a:p>
          <a:p>
            <a:pPr marL="381000" indent="-381000">
              <a:lnSpc>
                <a:spcPct val="80000"/>
              </a:lnSpc>
              <a:buFontTx/>
              <a:buAutoNum type="arabicPeriod"/>
            </a:pPr>
            <a:r>
              <a:rPr lang="fa-IR" altLang="en-US" sz="2000">
                <a:cs typeface="2  Zar" pitchFamily="2" charset="-78"/>
              </a:rPr>
              <a:t>تنوع در انواع الكترود يا سيم جوش وجود ندارد. </a:t>
            </a:r>
          </a:p>
          <a:p>
            <a:pPr marL="381000" indent="-381000">
              <a:lnSpc>
                <a:spcPct val="80000"/>
              </a:lnSpc>
              <a:buFontTx/>
              <a:buAutoNum type="arabicPeriod"/>
            </a:pPr>
            <a:r>
              <a:rPr lang="fa-IR" altLang="en-US" sz="2000">
                <a:cs typeface="2  Zar" pitchFamily="2" charset="-78"/>
              </a:rPr>
              <a:t>قوس نيازمند حفاظت در مقابل باد مي باشد ، زيرا باد باعث منحرف كردن گاز پوششي يا محافظت كننده از قوس مي گردد.</a:t>
            </a:r>
          </a:p>
          <a:p>
            <a:pPr marL="381000" indent="-381000">
              <a:lnSpc>
                <a:spcPct val="80000"/>
              </a:lnSpc>
              <a:buFontTx/>
              <a:buAutoNum type="arabicPeriod"/>
            </a:pPr>
            <a:r>
              <a:rPr lang="fa-IR" altLang="en-US" sz="2000">
                <a:cs typeface="2  Zar" pitchFamily="2" charset="-78"/>
              </a:rPr>
              <a:t>تورچ جوشكاري بايد نزديك بكار باشد ، در نتيجه كاربرد اين فرآيند در بعضي موارد نسبت به انواع جوشكاري هاي ديگر مشكل است.</a:t>
            </a:r>
          </a:p>
          <a:p>
            <a:pPr marL="381000" indent="-381000">
              <a:lnSpc>
                <a:spcPct val="80000"/>
              </a:lnSpc>
              <a:buFontTx/>
              <a:buAutoNum type="arabicPeriod"/>
            </a:pPr>
            <a:r>
              <a:rPr lang="fa-IR" altLang="en-US" sz="2000">
                <a:cs typeface="2  Zar" pitchFamily="2" charset="-78"/>
              </a:rPr>
              <a:t>سرعت سرد شدن جوش به علت عدم وجود لاية سرباره سريع تر از روش هاي قوسي با محافظت سرباره است ، در نتيجه ممكن است خواص متالورژيكي و مكانيكي فلز جوش را تغيير دهد.</a:t>
            </a:r>
            <a:endParaRPr lang="en-US" altLang="en-US" sz="20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fa-IR" altLang="en-US" sz="2400" b="1">
                <a:solidFill>
                  <a:srgbClr val="0033CC"/>
                </a:solidFill>
                <a:cs typeface="2  Zar" pitchFamily="2" charset="-78"/>
              </a:rPr>
              <a:t>جوشكاري تحت پوشش گازهاي محافظ با الكترود تنگستن</a:t>
            </a:r>
            <a:r>
              <a:rPr lang="en-US" altLang="en-US" sz="2400" b="1">
                <a:solidFill>
                  <a:srgbClr val="0033CC"/>
                </a:solidFill>
                <a:cs typeface="2  Zar" pitchFamily="2" charset="-78"/>
              </a:rPr>
              <a:t/>
            </a:r>
            <a:br>
              <a:rPr lang="en-US" altLang="en-US" sz="2400" b="1">
                <a:solidFill>
                  <a:srgbClr val="0033CC"/>
                </a:solidFill>
                <a:cs typeface="2  Zar" pitchFamily="2" charset="-78"/>
              </a:rPr>
            </a:br>
            <a:r>
              <a:rPr lang="en-US" altLang="en-US" sz="2400" b="1">
                <a:solidFill>
                  <a:srgbClr val="0033CC"/>
                </a:solidFill>
                <a:cs typeface="2  Zar" pitchFamily="2" charset="-78"/>
              </a:rPr>
              <a:t>Gas Tungsten Arc Welding</a:t>
            </a:r>
            <a:r>
              <a:rPr lang="fa-IR" altLang="en-US" sz="2400">
                <a:solidFill>
                  <a:srgbClr val="0033CC"/>
                </a:solidFill>
                <a:cs typeface="2  Zar" pitchFamily="2" charset="-78"/>
              </a:rPr>
              <a:t/>
            </a:r>
            <a:br>
              <a:rPr lang="fa-IR" altLang="en-US" sz="2400">
                <a:solidFill>
                  <a:srgbClr val="0033CC"/>
                </a:solidFill>
                <a:cs typeface="2  Zar" pitchFamily="2" charset="-78"/>
              </a:rPr>
            </a:br>
            <a:endParaRPr lang="en-US" altLang="en-US" sz="2400">
              <a:solidFill>
                <a:srgbClr val="0033CC"/>
              </a:solidFill>
              <a:cs typeface="2  Zar" pitchFamily="2" charset="-78"/>
            </a:endParaRPr>
          </a:p>
        </p:txBody>
      </p:sp>
      <p:sp>
        <p:nvSpPr>
          <p:cNvPr id="43011" name="Rectangle 3"/>
          <p:cNvSpPr>
            <a:spLocks noGrp="1" noChangeArrowheads="1"/>
          </p:cNvSpPr>
          <p:nvPr>
            <p:ph type="body" idx="1"/>
          </p:nvPr>
        </p:nvSpPr>
        <p:spPr/>
        <p:txBody>
          <a:bodyPr/>
          <a:lstStyle/>
          <a:p>
            <a:pPr>
              <a:buFontTx/>
              <a:buNone/>
            </a:pPr>
            <a:r>
              <a:rPr lang="fa-IR" altLang="en-US" sz="2000">
                <a:cs typeface="2  Zar" pitchFamily="2" charset="-78"/>
              </a:rPr>
              <a:t>فرآيند جوشكاري قوسي مي باشد كه قوس بين الكترود تنگستني ( مصرف نشدني ) و حوضچة مذاب پديد مي آيد. اين فرآيند جوشكاري با گاز محافظ و بدون كاربرد فشار صورت مي گيرد. جوشكاري قوس تنگستني را مي توان با اضافه كردن فلز پركننده يا بدون آن بكار برد. از ديگر نام هاي اين فرآيند جوشكاري مي توان به </a:t>
            </a:r>
            <a:r>
              <a:rPr lang="en-US" altLang="en-US" sz="2000">
                <a:cs typeface="2  Zar" pitchFamily="2" charset="-78"/>
              </a:rPr>
              <a:t>TIG</a:t>
            </a:r>
            <a:r>
              <a:rPr lang="fa-IR" altLang="en-US" sz="2000">
                <a:cs typeface="2  Zar" pitchFamily="2" charset="-78"/>
              </a:rPr>
              <a:t> اشاره كرد.</a:t>
            </a:r>
            <a:endParaRPr lang="en-US" altLang="en-US" sz="2000">
              <a:cs typeface="2  Zar" pitchFamily="2" charset="-78"/>
            </a:endParaRPr>
          </a:p>
        </p:txBody>
      </p:sp>
      <p:pic>
        <p:nvPicPr>
          <p:cNvPr id="43012" name="Picture 4" descr="H砂W砂焑真㱸眭सᦰᦄĞ砂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3213100"/>
            <a:ext cx="4967287"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H砂W砂焑真㱸眭स攐擤Ğ砂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213100"/>
            <a:ext cx="27051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ssolve">
                                      <p:cBhvr>
                                        <p:cTn id="7" dur="5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 calcmode="lin" valueType="num">
                                      <p:cBhvr>
                                        <p:cTn id="12" dur="1000" fill="hold"/>
                                        <p:tgtEl>
                                          <p:spTgt spid="43011">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43011">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301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nodeType="clickEffect">
                                  <p:stCondLst>
                                    <p:cond delay="0"/>
                                  </p:stCondLst>
                                  <p:childTnLst>
                                    <p:set>
                                      <p:cBhvr>
                                        <p:cTn id="18" dur="1" fill="hold">
                                          <p:stCondLst>
                                            <p:cond delay="0"/>
                                          </p:stCondLst>
                                        </p:cTn>
                                        <p:tgtEl>
                                          <p:spTgt spid="43012"/>
                                        </p:tgtEl>
                                        <p:attrNameLst>
                                          <p:attrName>style.visibility</p:attrName>
                                        </p:attrNameLst>
                                      </p:cBhvr>
                                      <p:to>
                                        <p:strVal val="visible"/>
                                      </p:to>
                                    </p:set>
                                    <p:anim calcmode="lin" valueType="num">
                                      <p:cBhvr additive="base">
                                        <p:cTn id="19" dur="5000" fill="hold"/>
                                        <p:tgtEl>
                                          <p:spTgt spid="43012"/>
                                        </p:tgtEl>
                                        <p:attrNameLst>
                                          <p:attrName>ppt_x</p:attrName>
                                        </p:attrNameLst>
                                      </p:cBhvr>
                                      <p:tavLst>
                                        <p:tav tm="0">
                                          <p:val>
                                            <p:strVal val="#ppt_x"/>
                                          </p:val>
                                        </p:tav>
                                        <p:tav tm="100000">
                                          <p:val>
                                            <p:strVal val="#ppt_x"/>
                                          </p:val>
                                        </p:tav>
                                      </p:tavLst>
                                    </p:anim>
                                    <p:anim calcmode="lin" valueType="num">
                                      <p:cBhvr additive="base">
                                        <p:cTn id="20" dur="5000" fill="hold"/>
                                        <p:tgtEl>
                                          <p:spTgt spid="430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43013"/>
                                        </p:tgtEl>
                                        <p:attrNameLst>
                                          <p:attrName>style.visibility</p:attrName>
                                        </p:attrNameLst>
                                      </p:cBhvr>
                                      <p:to>
                                        <p:strVal val="visible"/>
                                      </p:to>
                                    </p:set>
                                    <p:anim calcmode="lin" valueType="num">
                                      <p:cBhvr>
                                        <p:cTn id="25" dur="500" fill="hold"/>
                                        <p:tgtEl>
                                          <p:spTgt spid="43013"/>
                                        </p:tgtEl>
                                        <p:attrNameLst>
                                          <p:attrName>ppt_w</p:attrName>
                                        </p:attrNameLst>
                                      </p:cBhvr>
                                      <p:tavLst>
                                        <p:tav tm="0">
                                          <p:val>
                                            <p:fltVal val="0"/>
                                          </p:val>
                                        </p:tav>
                                        <p:tav tm="100000">
                                          <p:val>
                                            <p:strVal val="#ppt_w"/>
                                          </p:val>
                                        </p:tav>
                                      </p:tavLst>
                                    </p:anim>
                                    <p:anim calcmode="lin" valueType="num">
                                      <p:cBhvr>
                                        <p:cTn id="26" dur="500" fill="hold"/>
                                        <p:tgtEl>
                                          <p:spTgt spid="43013"/>
                                        </p:tgtEl>
                                        <p:attrNameLst>
                                          <p:attrName>ppt_h</p:attrName>
                                        </p:attrNameLst>
                                      </p:cBhvr>
                                      <p:tavLst>
                                        <p:tav tm="0">
                                          <p:val>
                                            <p:fltVal val="0"/>
                                          </p:val>
                                        </p:tav>
                                        <p:tav tm="100000">
                                          <p:val>
                                            <p:strVal val="#ppt_h"/>
                                          </p:val>
                                        </p:tav>
                                      </p:tavLst>
                                    </p:anim>
                                    <p:animEffect transition="in" filter="fade">
                                      <p:cBhvr>
                                        <p:cTn id="27"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fa-IR" altLang="en-US" sz="2400" b="1">
                <a:solidFill>
                  <a:srgbClr val="0033CC"/>
                </a:solidFill>
                <a:cs typeface="2  Zar" pitchFamily="2" charset="-78"/>
              </a:rPr>
              <a:t>تجهيزات و لوازم ضروري براي فرآيند جوشكاري </a:t>
            </a:r>
            <a:r>
              <a:rPr lang="en-US" altLang="en-US" sz="2400" b="1">
                <a:solidFill>
                  <a:srgbClr val="0033CC"/>
                </a:solidFill>
                <a:cs typeface="2  Zar" pitchFamily="2" charset="-78"/>
              </a:rPr>
              <a:t>GTAW</a:t>
            </a:r>
            <a:r>
              <a:rPr lang="fa-IR" altLang="en-US" sz="2400" b="1">
                <a:solidFill>
                  <a:srgbClr val="0033CC"/>
                </a:solidFill>
                <a:cs typeface="2  Zar" pitchFamily="2" charset="-78"/>
              </a:rPr>
              <a:t> :</a:t>
            </a:r>
            <a:endParaRPr lang="en-US" altLang="en-US" sz="2400" b="1">
              <a:solidFill>
                <a:srgbClr val="0033CC"/>
              </a:solidFill>
              <a:cs typeface="2  Zar" pitchFamily="2" charset="-78"/>
            </a:endParaRPr>
          </a:p>
        </p:txBody>
      </p:sp>
      <p:sp>
        <p:nvSpPr>
          <p:cNvPr id="44035" name="Rectangle 3"/>
          <p:cNvSpPr>
            <a:spLocks noGrp="1" noChangeArrowheads="1"/>
          </p:cNvSpPr>
          <p:nvPr>
            <p:ph type="body" idx="1"/>
          </p:nvPr>
        </p:nvSpPr>
        <p:spPr>
          <a:xfrm>
            <a:off x="457200" y="1350963"/>
            <a:ext cx="8229600" cy="4525962"/>
          </a:xfrm>
        </p:spPr>
        <p:txBody>
          <a:bodyPr/>
          <a:lstStyle/>
          <a:p>
            <a:pPr marL="609600" indent="-609600">
              <a:buFontTx/>
              <a:buNone/>
            </a:pPr>
            <a:r>
              <a:rPr lang="fa-IR" altLang="en-US" sz="2000">
                <a:cs typeface="2  Zar" pitchFamily="2" charset="-78"/>
              </a:rPr>
              <a:t> </a:t>
            </a:r>
            <a:r>
              <a:rPr lang="fa-IR" altLang="en-US" sz="2000">
                <a:solidFill>
                  <a:srgbClr val="FF3300"/>
                </a:solidFill>
                <a:cs typeface="2  Zar" pitchFamily="2" charset="-78"/>
              </a:rPr>
              <a:t>وسايلي كه در اين فرآيند جوشكاري مورد استفاده قرار مي گيرد عبارتند از :</a:t>
            </a:r>
          </a:p>
          <a:p>
            <a:pPr marL="609600" indent="-609600">
              <a:buFontTx/>
              <a:buAutoNum type="arabicPeriod"/>
            </a:pPr>
            <a:r>
              <a:rPr lang="fa-IR" altLang="en-US" sz="2000">
                <a:cs typeface="2  Zar" pitchFamily="2" charset="-78"/>
              </a:rPr>
              <a:t>منبع نيرو ( تأمين كنندة انرژي براي ذوب الكترود )</a:t>
            </a:r>
          </a:p>
          <a:p>
            <a:pPr marL="609600" indent="-609600">
              <a:buFontTx/>
              <a:buAutoNum type="arabicPeriod"/>
            </a:pPr>
            <a:r>
              <a:rPr lang="fa-IR" altLang="en-US" sz="2000">
                <a:cs typeface="2  Zar" pitchFamily="2" charset="-78"/>
              </a:rPr>
              <a:t>دستگاه تغذية سيم جوش </a:t>
            </a:r>
          </a:p>
          <a:p>
            <a:pPr marL="609600" indent="-609600">
              <a:buFontTx/>
              <a:buAutoNum type="arabicPeriod"/>
            </a:pPr>
            <a:r>
              <a:rPr lang="fa-IR" altLang="en-US" sz="2000">
                <a:cs typeface="2  Zar" pitchFamily="2" charset="-78"/>
              </a:rPr>
              <a:t>كابل جوشكاري</a:t>
            </a:r>
          </a:p>
          <a:p>
            <a:pPr marL="609600" indent="-609600">
              <a:buFontTx/>
              <a:buAutoNum type="arabicPeriod"/>
            </a:pPr>
            <a:r>
              <a:rPr lang="fa-IR" altLang="en-US" sz="2000">
                <a:cs typeface="2  Zar" pitchFamily="2" charset="-78"/>
              </a:rPr>
              <a:t>تورچ جوشكاري ( انبر جوشكاري )</a:t>
            </a:r>
          </a:p>
          <a:p>
            <a:pPr marL="609600" indent="-609600">
              <a:buFontTx/>
              <a:buAutoNum type="arabicPeriod"/>
            </a:pPr>
            <a:r>
              <a:rPr lang="fa-IR" altLang="en-US" sz="2000">
                <a:cs typeface="2  Zar" pitchFamily="2" charset="-78"/>
              </a:rPr>
              <a:t>قسمت تأمين كنندة گاز محافظ</a:t>
            </a:r>
            <a:endParaRPr lang="en-US" altLang="en-US" sz="2000">
              <a:cs typeface="2  Zar" pitchFamily="2" charset="-78"/>
            </a:endParaRPr>
          </a:p>
        </p:txBody>
      </p:sp>
      <p:pic>
        <p:nvPicPr>
          <p:cNvPr id="44036" name="Picture 4" descr="H砂W砂焑真㱸眭स൸ൌĞ砂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320925"/>
            <a:ext cx="4752975"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dissolve">
                                      <p:cBhvr>
                                        <p:cTn id="7" dur="5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12" dur="500"/>
                                        <p:tgtEl>
                                          <p:spTgt spid="44035">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4035">
                                            <p:txEl>
                                              <p:pRg st="1" end="1"/>
                                            </p:txEl>
                                          </p:spTgt>
                                        </p:tgtEl>
                                        <p:attrNameLst>
                                          <p:attrName>style.visibility</p:attrName>
                                        </p:attrNameLst>
                                      </p:cBhvr>
                                      <p:to>
                                        <p:strVal val="visible"/>
                                      </p:to>
                                    </p:set>
                                    <p:animEffect transition="in" filter="blinds(horizontal)">
                                      <p:cBhvr>
                                        <p:cTn id="15" dur="500"/>
                                        <p:tgtEl>
                                          <p:spTgt spid="44035">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4035">
                                            <p:txEl>
                                              <p:pRg st="2" end="2"/>
                                            </p:txEl>
                                          </p:spTgt>
                                        </p:tgtEl>
                                        <p:attrNameLst>
                                          <p:attrName>style.visibility</p:attrName>
                                        </p:attrNameLst>
                                      </p:cBhvr>
                                      <p:to>
                                        <p:strVal val="visible"/>
                                      </p:to>
                                    </p:set>
                                    <p:animEffect transition="in" filter="blinds(horizontal)">
                                      <p:cBhvr>
                                        <p:cTn id="18" dur="500"/>
                                        <p:tgtEl>
                                          <p:spTgt spid="44035">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4035">
                                            <p:txEl>
                                              <p:pRg st="3" end="3"/>
                                            </p:txEl>
                                          </p:spTgt>
                                        </p:tgtEl>
                                        <p:attrNameLst>
                                          <p:attrName>style.visibility</p:attrName>
                                        </p:attrNameLst>
                                      </p:cBhvr>
                                      <p:to>
                                        <p:strVal val="visible"/>
                                      </p:to>
                                    </p:set>
                                    <p:animEffect transition="in" filter="blinds(horizontal)">
                                      <p:cBhvr>
                                        <p:cTn id="21" dur="500"/>
                                        <p:tgtEl>
                                          <p:spTgt spid="44035">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4035">
                                            <p:txEl>
                                              <p:pRg st="4" end="4"/>
                                            </p:txEl>
                                          </p:spTgt>
                                        </p:tgtEl>
                                        <p:attrNameLst>
                                          <p:attrName>style.visibility</p:attrName>
                                        </p:attrNameLst>
                                      </p:cBhvr>
                                      <p:to>
                                        <p:strVal val="visible"/>
                                      </p:to>
                                    </p:set>
                                    <p:animEffect transition="in" filter="blinds(horizontal)">
                                      <p:cBhvr>
                                        <p:cTn id="24" dur="500"/>
                                        <p:tgtEl>
                                          <p:spTgt spid="44035">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4035">
                                            <p:txEl>
                                              <p:pRg st="5" end="5"/>
                                            </p:txEl>
                                          </p:spTgt>
                                        </p:tgtEl>
                                        <p:attrNameLst>
                                          <p:attrName>style.visibility</p:attrName>
                                        </p:attrNameLst>
                                      </p:cBhvr>
                                      <p:to>
                                        <p:strVal val="visible"/>
                                      </p:to>
                                    </p:set>
                                    <p:animEffect transition="in" filter="blinds(horizontal)">
                                      <p:cBhvr>
                                        <p:cTn id="27" dur="500"/>
                                        <p:tgtEl>
                                          <p:spTgt spid="4403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nodeType="clickEffect">
                                  <p:stCondLst>
                                    <p:cond delay="0"/>
                                  </p:stCondLst>
                                  <p:childTnLst>
                                    <p:set>
                                      <p:cBhvr>
                                        <p:cTn id="31" dur="1" fill="hold">
                                          <p:stCondLst>
                                            <p:cond delay="0"/>
                                          </p:stCondLst>
                                        </p:cTn>
                                        <p:tgtEl>
                                          <p:spTgt spid="44036"/>
                                        </p:tgtEl>
                                        <p:attrNameLst>
                                          <p:attrName>style.visibility</p:attrName>
                                        </p:attrNameLst>
                                      </p:cBhvr>
                                      <p:to>
                                        <p:strVal val="visible"/>
                                      </p:to>
                                    </p:set>
                                    <p:anim calcmode="lin" valueType="num">
                                      <p:cBhvr>
                                        <p:cTn id="32" dur="1000" fill="hold"/>
                                        <p:tgtEl>
                                          <p:spTgt spid="44036"/>
                                        </p:tgtEl>
                                        <p:attrNameLst>
                                          <p:attrName>ppt_w</p:attrName>
                                        </p:attrNameLst>
                                      </p:cBhvr>
                                      <p:tavLst>
                                        <p:tav tm="0">
                                          <p:val>
                                            <p:strVal val="#ppt_w*0.70"/>
                                          </p:val>
                                        </p:tav>
                                        <p:tav tm="100000">
                                          <p:val>
                                            <p:strVal val="#ppt_w"/>
                                          </p:val>
                                        </p:tav>
                                      </p:tavLst>
                                    </p:anim>
                                    <p:anim calcmode="lin" valueType="num">
                                      <p:cBhvr>
                                        <p:cTn id="33" dur="1000" fill="hold"/>
                                        <p:tgtEl>
                                          <p:spTgt spid="44036"/>
                                        </p:tgtEl>
                                        <p:attrNameLst>
                                          <p:attrName>ppt_h</p:attrName>
                                        </p:attrNameLst>
                                      </p:cBhvr>
                                      <p:tavLst>
                                        <p:tav tm="0">
                                          <p:val>
                                            <p:strVal val="#ppt_h"/>
                                          </p:val>
                                        </p:tav>
                                        <p:tav tm="100000">
                                          <p:val>
                                            <p:strVal val="#ppt_h"/>
                                          </p:val>
                                        </p:tav>
                                      </p:tavLst>
                                    </p:anim>
                                    <p:animEffect transition="in" filter="fade">
                                      <p:cBhvr>
                                        <p:cTn id="34" dur="1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fa-IR" altLang="en-US" sz="2400" b="1">
                <a:solidFill>
                  <a:srgbClr val="0033CC"/>
                </a:solidFill>
                <a:cs typeface="2  Zar" pitchFamily="2" charset="-78"/>
              </a:rPr>
              <a:t>مزايايي فرآيند جوشكاري </a:t>
            </a:r>
            <a:r>
              <a:rPr lang="en-US" altLang="en-US" sz="2400" b="1">
                <a:solidFill>
                  <a:srgbClr val="0033CC"/>
                </a:solidFill>
                <a:cs typeface="2  Zar" pitchFamily="2" charset="-78"/>
              </a:rPr>
              <a:t>GMAW</a:t>
            </a:r>
            <a:r>
              <a:rPr lang="fa-IR" altLang="en-US" sz="2400" b="1">
                <a:solidFill>
                  <a:srgbClr val="0033CC"/>
                </a:solidFill>
                <a:cs typeface="2  Zar" pitchFamily="2" charset="-78"/>
              </a:rPr>
              <a:t> :</a:t>
            </a:r>
            <a:endParaRPr lang="en-US" altLang="en-US" sz="2400" b="1">
              <a:solidFill>
                <a:srgbClr val="0033CC"/>
              </a:solidFill>
              <a:cs typeface="2  Zar" pitchFamily="2" charset="-78"/>
            </a:endParaRPr>
          </a:p>
        </p:txBody>
      </p:sp>
      <p:sp>
        <p:nvSpPr>
          <p:cNvPr id="45059" name="Rectangle 3"/>
          <p:cNvSpPr>
            <a:spLocks noGrp="1" noChangeArrowheads="1"/>
          </p:cNvSpPr>
          <p:nvPr>
            <p:ph type="body" idx="1"/>
          </p:nvPr>
        </p:nvSpPr>
        <p:spPr>
          <a:xfrm>
            <a:off x="457200" y="1125538"/>
            <a:ext cx="8229600" cy="5472112"/>
          </a:xfrm>
        </p:spPr>
        <p:txBody>
          <a:bodyPr/>
          <a:lstStyle/>
          <a:p>
            <a:pPr>
              <a:lnSpc>
                <a:spcPct val="80000"/>
              </a:lnSpc>
              <a:buFontTx/>
              <a:buNone/>
            </a:pPr>
            <a:endParaRPr lang="fa-IR" altLang="en-US" sz="2000">
              <a:cs typeface="2  Zar" pitchFamily="2" charset="-78"/>
            </a:endParaRPr>
          </a:p>
          <a:p>
            <a:pPr>
              <a:lnSpc>
                <a:spcPct val="80000"/>
              </a:lnSpc>
              <a:buFontTx/>
              <a:buNone/>
            </a:pPr>
            <a:r>
              <a:rPr lang="fa-IR" altLang="en-US" sz="2000">
                <a:cs typeface="2  Zar" pitchFamily="2" charset="-78"/>
              </a:rPr>
              <a:t>اين فرآيند جوشكاري نسبت به ديگر فرآيندهاي قوسي ديگر مانند </a:t>
            </a:r>
            <a:r>
              <a:rPr lang="en-US" altLang="en-US" sz="2000">
                <a:cs typeface="2  Zar" pitchFamily="2" charset="-78"/>
              </a:rPr>
              <a:t>SMAW</a:t>
            </a:r>
            <a:r>
              <a:rPr lang="fa-IR" altLang="en-US" sz="2000">
                <a:cs typeface="2  Zar" pitchFamily="2" charset="-78"/>
              </a:rPr>
              <a:t> مزاياي زيادي دارد كه به شرح زير مي باشد :</a:t>
            </a:r>
          </a:p>
          <a:p>
            <a:pPr>
              <a:lnSpc>
                <a:spcPct val="80000"/>
              </a:lnSpc>
              <a:buFontTx/>
              <a:buAutoNum type="arabicPeriod"/>
            </a:pPr>
            <a:r>
              <a:rPr lang="fa-IR" altLang="en-US" sz="2000">
                <a:cs typeface="2  Zar" pitchFamily="2" charset="-78"/>
              </a:rPr>
              <a:t>اين فرآيند طوري است كه مي تواند در مورد بيشتر فلزات مغناطيسي مفيد باشد.</a:t>
            </a:r>
          </a:p>
          <a:p>
            <a:pPr>
              <a:lnSpc>
                <a:spcPct val="80000"/>
              </a:lnSpc>
              <a:buFontTx/>
              <a:buAutoNum type="arabicPeriod"/>
            </a:pPr>
            <a:r>
              <a:rPr lang="fa-IR" altLang="en-US" sz="2000">
                <a:cs typeface="2  Zar" pitchFamily="2" charset="-78"/>
              </a:rPr>
              <a:t>اتوماسيون يا روباتيك كردن اين فرآيند به دليل پيوسته بودن الكترود و به علت طول قوس ثابت آسان مي باشد.</a:t>
            </a:r>
          </a:p>
          <a:p>
            <a:pPr>
              <a:lnSpc>
                <a:spcPct val="80000"/>
              </a:lnSpc>
              <a:buFontTx/>
              <a:buAutoNum type="arabicPeriod"/>
            </a:pPr>
            <a:r>
              <a:rPr lang="fa-IR" altLang="en-US" sz="2000">
                <a:cs typeface="2  Zar" pitchFamily="2" charset="-78"/>
              </a:rPr>
              <a:t>تمركز قوس الكتريكي به علت توان بر سطح بالا زياد مي باشد ، بنابراين امكان جوشكاري ورق هاي نازك و حالت هاي غير تخت راحت تر است و پيچيدگي و تابيدگي كمتر ، سرعت و نفوذ ، بيشتر خواهد بود.</a:t>
            </a:r>
          </a:p>
          <a:p>
            <a:pPr>
              <a:lnSpc>
                <a:spcPct val="80000"/>
              </a:lnSpc>
              <a:buFontTx/>
              <a:buAutoNum type="arabicPeriod"/>
            </a:pPr>
            <a:r>
              <a:rPr lang="fa-IR" altLang="en-US" sz="2000">
                <a:cs typeface="2  Zar" pitchFamily="2" charset="-78"/>
              </a:rPr>
              <a:t>در اين فرآيند ميزان جرقه نسبتاً  كم است.</a:t>
            </a:r>
          </a:p>
          <a:p>
            <a:pPr>
              <a:lnSpc>
                <a:spcPct val="80000"/>
              </a:lnSpc>
              <a:buFontTx/>
              <a:buAutoNum type="arabicPeriod"/>
            </a:pPr>
            <a:r>
              <a:rPr lang="fa-IR" altLang="en-US" sz="2000">
                <a:cs typeface="2  Zar" pitchFamily="2" charset="-78"/>
              </a:rPr>
              <a:t>سيم جوش بطور مستمر تغذيه مي گردد ، بنابراين زمان براي تعويض الكترود صرف نمي شود.</a:t>
            </a:r>
          </a:p>
          <a:p>
            <a:pPr>
              <a:lnSpc>
                <a:spcPct val="80000"/>
              </a:lnSpc>
              <a:buFontTx/>
              <a:buAutoNum type="arabicPeriod"/>
            </a:pPr>
            <a:r>
              <a:rPr lang="fa-IR" altLang="en-US" sz="2000">
                <a:cs typeface="2  Zar" pitchFamily="2" charset="-78"/>
              </a:rPr>
              <a:t>اين فرآيند مي تواند به راحتي در تمام وضعيت ها استفاده شود.</a:t>
            </a:r>
          </a:p>
          <a:p>
            <a:pPr>
              <a:lnSpc>
                <a:spcPct val="80000"/>
              </a:lnSpc>
              <a:buFontTx/>
              <a:buAutoNum type="arabicPeriod"/>
            </a:pPr>
            <a:r>
              <a:rPr lang="fa-IR" altLang="en-US" sz="2000">
                <a:cs typeface="2  Zar" pitchFamily="2" charset="-78"/>
              </a:rPr>
              <a:t>حوضچة مذاب و قوس الكتريكي به راحتي قابل مشاهده است.</a:t>
            </a:r>
          </a:p>
          <a:p>
            <a:pPr>
              <a:lnSpc>
                <a:spcPct val="80000"/>
              </a:lnSpc>
              <a:buFontTx/>
              <a:buAutoNum type="arabicPeriod"/>
            </a:pPr>
            <a:r>
              <a:rPr lang="fa-IR" altLang="en-US" sz="2000">
                <a:cs typeface="2  Zar" pitchFamily="2" charset="-78"/>
              </a:rPr>
              <a:t>سرباره حذف شده يا بسيار نازك است.</a:t>
            </a:r>
          </a:p>
          <a:p>
            <a:pPr>
              <a:lnSpc>
                <a:spcPct val="80000"/>
              </a:lnSpc>
              <a:buFontTx/>
              <a:buAutoNum type="arabicPeriod"/>
            </a:pPr>
            <a:r>
              <a:rPr lang="fa-IR" altLang="en-US" sz="2000">
                <a:cs typeface="2  Zar" pitchFamily="2" charset="-78"/>
              </a:rPr>
              <a:t>از الكترود با قطر نسبتاً  كم استفاده مي شود كه باعث چگالي جريان بالاتري مي گردد.</a:t>
            </a:r>
          </a:p>
          <a:p>
            <a:pPr>
              <a:lnSpc>
                <a:spcPct val="80000"/>
              </a:lnSpc>
              <a:buFontTx/>
              <a:buAutoNum type="arabicPeriod"/>
            </a:pPr>
            <a:r>
              <a:rPr lang="fa-IR" altLang="en-US" sz="2000">
                <a:cs typeface="2  Zar" pitchFamily="2" charset="-78"/>
              </a:rPr>
              <a:t>درصد بالايي از الكترود يا سيم جوش در منطقة اتصال رسوب مي كند.</a:t>
            </a:r>
          </a:p>
          <a:p>
            <a:pPr>
              <a:lnSpc>
                <a:spcPct val="80000"/>
              </a:lnSpc>
              <a:buFontTx/>
              <a:buAutoNum type="arabicPeriod"/>
            </a:pPr>
            <a:r>
              <a:rPr lang="fa-IR" altLang="en-US" sz="2000">
                <a:cs typeface="2  Zar" pitchFamily="2" charset="-78"/>
              </a:rPr>
              <a:t>سرعت هاي انتقال سريع تر و ميزان رسوب بالاتري نسبت به نوع جوشكاري دستي </a:t>
            </a:r>
            <a:r>
              <a:rPr lang="en-US" altLang="en-US" sz="2000">
                <a:cs typeface="2  Zar" pitchFamily="2" charset="-78"/>
              </a:rPr>
              <a:t>TIG</a:t>
            </a:r>
            <a:r>
              <a:rPr lang="fa-IR" altLang="en-US" sz="2000">
                <a:cs typeface="2  Zar" pitchFamily="2" charset="-78"/>
              </a:rPr>
              <a:t> دارد.</a:t>
            </a:r>
          </a:p>
          <a:p>
            <a:pPr>
              <a:lnSpc>
                <a:spcPct val="80000"/>
              </a:lnSpc>
              <a:buFontTx/>
              <a:buAutoNum type="arabicPeriod"/>
            </a:pPr>
            <a:r>
              <a:rPr lang="fa-IR" altLang="en-US" sz="2000">
                <a:cs typeface="2  Zar" pitchFamily="2" charset="-78"/>
              </a:rPr>
              <a:t>عمق نفوذ جوش بيشتر از فرآيند </a:t>
            </a:r>
            <a:r>
              <a:rPr lang="en-US" altLang="en-US" sz="2000">
                <a:cs typeface="2  Zar" pitchFamily="2" charset="-78"/>
              </a:rPr>
              <a:t>SMAW</a:t>
            </a:r>
            <a:r>
              <a:rPr lang="fa-IR" altLang="en-US" sz="2000">
                <a:cs typeface="2  Zar" pitchFamily="2" charset="-78"/>
              </a:rPr>
              <a:t> است ، در نتيجه اجازه مي دهد كه جوش كوچكتر با استحكام مورد نظر بوجود آيد.</a:t>
            </a:r>
            <a:endParaRPr lang="en-US" altLang="en-US" sz="20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plus(in)">
                                      <p:cBhvr>
                                        <p:cTn id="7" dur="2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 calcmode="lin" valueType="num">
                                      <p:cBhvr>
                                        <p:cTn id="12" dur="1000" fill="hold"/>
                                        <p:tgtEl>
                                          <p:spTgt spid="45059">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505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5059">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 calcmode="lin" valueType="num">
                                      <p:cBhvr>
                                        <p:cTn id="17" dur="1000" fill="hold"/>
                                        <p:tgtEl>
                                          <p:spTgt spid="45059">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45059">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45059">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 calcmode="lin" valueType="num">
                                      <p:cBhvr>
                                        <p:cTn id="22" dur="1000" fill="hold"/>
                                        <p:tgtEl>
                                          <p:spTgt spid="45059">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45059">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45059">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 calcmode="lin" valueType="num">
                                      <p:cBhvr>
                                        <p:cTn id="27" dur="1000" fill="hold"/>
                                        <p:tgtEl>
                                          <p:spTgt spid="45059">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45059">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45059">
                                            <p:txEl>
                                              <p:pRg st="4" end="4"/>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45059">
                                            <p:txEl>
                                              <p:pRg st="5" end="5"/>
                                            </p:txEl>
                                          </p:spTgt>
                                        </p:tgtEl>
                                        <p:attrNameLst>
                                          <p:attrName>style.visibility</p:attrName>
                                        </p:attrNameLst>
                                      </p:cBhvr>
                                      <p:to>
                                        <p:strVal val="visible"/>
                                      </p:to>
                                    </p:set>
                                    <p:anim calcmode="lin" valueType="num">
                                      <p:cBhvr>
                                        <p:cTn id="32" dur="1000" fill="hold"/>
                                        <p:tgtEl>
                                          <p:spTgt spid="45059">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45059">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45059">
                                            <p:txEl>
                                              <p:pRg st="5" end="5"/>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45059">
                                            <p:txEl>
                                              <p:pRg st="6" end="6"/>
                                            </p:txEl>
                                          </p:spTgt>
                                        </p:tgtEl>
                                        <p:attrNameLst>
                                          <p:attrName>style.visibility</p:attrName>
                                        </p:attrNameLst>
                                      </p:cBhvr>
                                      <p:to>
                                        <p:strVal val="visible"/>
                                      </p:to>
                                    </p:set>
                                    <p:anim calcmode="lin" valueType="num">
                                      <p:cBhvr>
                                        <p:cTn id="37" dur="1000" fill="hold"/>
                                        <p:tgtEl>
                                          <p:spTgt spid="45059">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45059">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45059">
                                            <p:txEl>
                                              <p:pRg st="6" end="6"/>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45059">
                                            <p:txEl>
                                              <p:pRg st="7" end="7"/>
                                            </p:txEl>
                                          </p:spTgt>
                                        </p:tgtEl>
                                        <p:attrNameLst>
                                          <p:attrName>style.visibility</p:attrName>
                                        </p:attrNameLst>
                                      </p:cBhvr>
                                      <p:to>
                                        <p:strVal val="visible"/>
                                      </p:to>
                                    </p:set>
                                    <p:anim calcmode="lin" valueType="num">
                                      <p:cBhvr>
                                        <p:cTn id="42" dur="1000" fill="hold"/>
                                        <p:tgtEl>
                                          <p:spTgt spid="45059">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45059">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45059">
                                            <p:txEl>
                                              <p:pRg st="7" end="7"/>
                                            </p:txEl>
                                          </p:spTgt>
                                        </p:tgtEl>
                                      </p:cBhvr>
                                    </p:animEffect>
                                  </p:childTnLst>
                                </p:cTn>
                              </p:par>
                              <p:par>
                                <p:cTn id="45" presetID="55" presetClass="entr" presetSubtype="0" fill="hold" nodeType="withEffect">
                                  <p:stCondLst>
                                    <p:cond delay="0"/>
                                  </p:stCondLst>
                                  <p:childTnLst>
                                    <p:set>
                                      <p:cBhvr>
                                        <p:cTn id="46" dur="1" fill="hold">
                                          <p:stCondLst>
                                            <p:cond delay="0"/>
                                          </p:stCondLst>
                                        </p:cTn>
                                        <p:tgtEl>
                                          <p:spTgt spid="45059">
                                            <p:txEl>
                                              <p:pRg st="8" end="8"/>
                                            </p:txEl>
                                          </p:spTgt>
                                        </p:tgtEl>
                                        <p:attrNameLst>
                                          <p:attrName>style.visibility</p:attrName>
                                        </p:attrNameLst>
                                      </p:cBhvr>
                                      <p:to>
                                        <p:strVal val="visible"/>
                                      </p:to>
                                    </p:set>
                                    <p:anim calcmode="lin" valueType="num">
                                      <p:cBhvr>
                                        <p:cTn id="47" dur="1000" fill="hold"/>
                                        <p:tgtEl>
                                          <p:spTgt spid="45059">
                                            <p:txEl>
                                              <p:pRg st="8" end="8"/>
                                            </p:txEl>
                                          </p:spTgt>
                                        </p:tgtEl>
                                        <p:attrNameLst>
                                          <p:attrName>ppt_w</p:attrName>
                                        </p:attrNameLst>
                                      </p:cBhvr>
                                      <p:tavLst>
                                        <p:tav tm="0">
                                          <p:val>
                                            <p:strVal val="#ppt_w*0.70"/>
                                          </p:val>
                                        </p:tav>
                                        <p:tav tm="100000">
                                          <p:val>
                                            <p:strVal val="#ppt_w"/>
                                          </p:val>
                                        </p:tav>
                                      </p:tavLst>
                                    </p:anim>
                                    <p:anim calcmode="lin" valueType="num">
                                      <p:cBhvr>
                                        <p:cTn id="48" dur="1000" fill="hold"/>
                                        <p:tgtEl>
                                          <p:spTgt spid="45059">
                                            <p:txEl>
                                              <p:pRg st="8" end="8"/>
                                            </p:txEl>
                                          </p:spTgt>
                                        </p:tgtEl>
                                        <p:attrNameLst>
                                          <p:attrName>ppt_h</p:attrName>
                                        </p:attrNameLst>
                                      </p:cBhvr>
                                      <p:tavLst>
                                        <p:tav tm="0">
                                          <p:val>
                                            <p:strVal val="#ppt_h"/>
                                          </p:val>
                                        </p:tav>
                                        <p:tav tm="100000">
                                          <p:val>
                                            <p:strVal val="#ppt_h"/>
                                          </p:val>
                                        </p:tav>
                                      </p:tavLst>
                                    </p:anim>
                                    <p:animEffect transition="in" filter="fade">
                                      <p:cBhvr>
                                        <p:cTn id="49" dur="1000"/>
                                        <p:tgtEl>
                                          <p:spTgt spid="45059">
                                            <p:txEl>
                                              <p:pRg st="8" end="8"/>
                                            </p:txEl>
                                          </p:spTgt>
                                        </p:tgtEl>
                                      </p:cBhvr>
                                    </p:animEffect>
                                  </p:childTnLst>
                                </p:cTn>
                              </p:par>
                              <p:par>
                                <p:cTn id="50" presetID="55" presetClass="entr" presetSubtype="0" fill="hold" nodeType="withEffect">
                                  <p:stCondLst>
                                    <p:cond delay="0"/>
                                  </p:stCondLst>
                                  <p:childTnLst>
                                    <p:set>
                                      <p:cBhvr>
                                        <p:cTn id="51" dur="1" fill="hold">
                                          <p:stCondLst>
                                            <p:cond delay="0"/>
                                          </p:stCondLst>
                                        </p:cTn>
                                        <p:tgtEl>
                                          <p:spTgt spid="45059">
                                            <p:txEl>
                                              <p:pRg st="9" end="9"/>
                                            </p:txEl>
                                          </p:spTgt>
                                        </p:tgtEl>
                                        <p:attrNameLst>
                                          <p:attrName>style.visibility</p:attrName>
                                        </p:attrNameLst>
                                      </p:cBhvr>
                                      <p:to>
                                        <p:strVal val="visible"/>
                                      </p:to>
                                    </p:set>
                                    <p:anim calcmode="lin" valueType="num">
                                      <p:cBhvr>
                                        <p:cTn id="52" dur="1000" fill="hold"/>
                                        <p:tgtEl>
                                          <p:spTgt spid="45059">
                                            <p:txEl>
                                              <p:pRg st="9" end="9"/>
                                            </p:txEl>
                                          </p:spTgt>
                                        </p:tgtEl>
                                        <p:attrNameLst>
                                          <p:attrName>ppt_w</p:attrName>
                                        </p:attrNameLst>
                                      </p:cBhvr>
                                      <p:tavLst>
                                        <p:tav tm="0">
                                          <p:val>
                                            <p:strVal val="#ppt_w*0.70"/>
                                          </p:val>
                                        </p:tav>
                                        <p:tav tm="100000">
                                          <p:val>
                                            <p:strVal val="#ppt_w"/>
                                          </p:val>
                                        </p:tav>
                                      </p:tavLst>
                                    </p:anim>
                                    <p:anim calcmode="lin" valueType="num">
                                      <p:cBhvr>
                                        <p:cTn id="53" dur="1000" fill="hold"/>
                                        <p:tgtEl>
                                          <p:spTgt spid="45059">
                                            <p:txEl>
                                              <p:pRg st="9" end="9"/>
                                            </p:txEl>
                                          </p:spTgt>
                                        </p:tgtEl>
                                        <p:attrNameLst>
                                          <p:attrName>ppt_h</p:attrName>
                                        </p:attrNameLst>
                                      </p:cBhvr>
                                      <p:tavLst>
                                        <p:tav tm="0">
                                          <p:val>
                                            <p:strVal val="#ppt_h"/>
                                          </p:val>
                                        </p:tav>
                                        <p:tav tm="100000">
                                          <p:val>
                                            <p:strVal val="#ppt_h"/>
                                          </p:val>
                                        </p:tav>
                                      </p:tavLst>
                                    </p:anim>
                                    <p:animEffect transition="in" filter="fade">
                                      <p:cBhvr>
                                        <p:cTn id="54" dur="1000"/>
                                        <p:tgtEl>
                                          <p:spTgt spid="45059">
                                            <p:txEl>
                                              <p:pRg st="9" end="9"/>
                                            </p:txEl>
                                          </p:spTgt>
                                        </p:tgtEl>
                                      </p:cBhvr>
                                    </p:animEffect>
                                  </p:childTnLst>
                                </p:cTn>
                              </p:par>
                              <p:par>
                                <p:cTn id="55" presetID="55" presetClass="entr" presetSubtype="0" fill="hold" nodeType="withEffect">
                                  <p:stCondLst>
                                    <p:cond delay="0"/>
                                  </p:stCondLst>
                                  <p:childTnLst>
                                    <p:set>
                                      <p:cBhvr>
                                        <p:cTn id="56" dur="1" fill="hold">
                                          <p:stCondLst>
                                            <p:cond delay="0"/>
                                          </p:stCondLst>
                                        </p:cTn>
                                        <p:tgtEl>
                                          <p:spTgt spid="45059">
                                            <p:txEl>
                                              <p:pRg st="10" end="10"/>
                                            </p:txEl>
                                          </p:spTgt>
                                        </p:tgtEl>
                                        <p:attrNameLst>
                                          <p:attrName>style.visibility</p:attrName>
                                        </p:attrNameLst>
                                      </p:cBhvr>
                                      <p:to>
                                        <p:strVal val="visible"/>
                                      </p:to>
                                    </p:set>
                                    <p:anim calcmode="lin" valueType="num">
                                      <p:cBhvr>
                                        <p:cTn id="57" dur="1000" fill="hold"/>
                                        <p:tgtEl>
                                          <p:spTgt spid="45059">
                                            <p:txEl>
                                              <p:pRg st="10" end="10"/>
                                            </p:txEl>
                                          </p:spTgt>
                                        </p:tgtEl>
                                        <p:attrNameLst>
                                          <p:attrName>ppt_w</p:attrName>
                                        </p:attrNameLst>
                                      </p:cBhvr>
                                      <p:tavLst>
                                        <p:tav tm="0">
                                          <p:val>
                                            <p:strVal val="#ppt_w*0.70"/>
                                          </p:val>
                                        </p:tav>
                                        <p:tav tm="100000">
                                          <p:val>
                                            <p:strVal val="#ppt_w"/>
                                          </p:val>
                                        </p:tav>
                                      </p:tavLst>
                                    </p:anim>
                                    <p:anim calcmode="lin" valueType="num">
                                      <p:cBhvr>
                                        <p:cTn id="58" dur="1000" fill="hold"/>
                                        <p:tgtEl>
                                          <p:spTgt spid="45059">
                                            <p:txEl>
                                              <p:pRg st="10" end="10"/>
                                            </p:txEl>
                                          </p:spTgt>
                                        </p:tgtEl>
                                        <p:attrNameLst>
                                          <p:attrName>ppt_h</p:attrName>
                                        </p:attrNameLst>
                                      </p:cBhvr>
                                      <p:tavLst>
                                        <p:tav tm="0">
                                          <p:val>
                                            <p:strVal val="#ppt_h"/>
                                          </p:val>
                                        </p:tav>
                                        <p:tav tm="100000">
                                          <p:val>
                                            <p:strVal val="#ppt_h"/>
                                          </p:val>
                                        </p:tav>
                                      </p:tavLst>
                                    </p:anim>
                                    <p:animEffect transition="in" filter="fade">
                                      <p:cBhvr>
                                        <p:cTn id="59" dur="1000"/>
                                        <p:tgtEl>
                                          <p:spTgt spid="45059">
                                            <p:txEl>
                                              <p:pRg st="10" end="10"/>
                                            </p:txEl>
                                          </p:spTgt>
                                        </p:tgtEl>
                                      </p:cBhvr>
                                    </p:animEffect>
                                  </p:childTnLst>
                                </p:cTn>
                              </p:par>
                              <p:par>
                                <p:cTn id="60" presetID="55" presetClass="entr" presetSubtype="0" fill="hold" nodeType="withEffect">
                                  <p:stCondLst>
                                    <p:cond delay="0"/>
                                  </p:stCondLst>
                                  <p:childTnLst>
                                    <p:set>
                                      <p:cBhvr>
                                        <p:cTn id="61" dur="1" fill="hold">
                                          <p:stCondLst>
                                            <p:cond delay="0"/>
                                          </p:stCondLst>
                                        </p:cTn>
                                        <p:tgtEl>
                                          <p:spTgt spid="45059">
                                            <p:txEl>
                                              <p:pRg st="11" end="11"/>
                                            </p:txEl>
                                          </p:spTgt>
                                        </p:tgtEl>
                                        <p:attrNameLst>
                                          <p:attrName>style.visibility</p:attrName>
                                        </p:attrNameLst>
                                      </p:cBhvr>
                                      <p:to>
                                        <p:strVal val="visible"/>
                                      </p:to>
                                    </p:set>
                                    <p:anim calcmode="lin" valueType="num">
                                      <p:cBhvr>
                                        <p:cTn id="62" dur="1000" fill="hold"/>
                                        <p:tgtEl>
                                          <p:spTgt spid="45059">
                                            <p:txEl>
                                              <p:pRg st="11" end="11"/>
                                            </p:txEl>
                                          </p:spTgt>
                                        </p:tgtEl>
                                        <p:attrNameLst>
                                          <p:attrName>ppt_w</p:attrName>
                                        </p:attrNameLst>
                                      </p:cBhvr>
                                      <p:tavLst>
                                        <p:tav tm="0">
                                          <p:val>
                                            <p:strVal val="#ppt_w*0.70"/>
                                          </p:val>
                                        </p:tav>
                                        <p:tav tm="100000">
                                          <p:val>
                                            <p:strVal val="#ppt_w"/>
                                          </p:val>
                                        </p:tav>
                                      </p:tavLst>
                                    </p:anim>
                                    <p:anim calcmode="lin" valueType="num">
                                      <p:cBhvr>
                                        <p:cTn id="63" dur="1000" fill="hold"/>
                                        <p:tgtEl>
                                          <p:spTgt spid="45059">
                                            <p:txEl>
                                              <p:pRg st="11" end="11"/>
                                            </p:txEl>
                                          </p:spTgt>
                                        </p:tgtEl>
                                        <p:attrNameLst>
                                          <p:attrName>ppt_h</p:attrName>
                                        </p:attrNameLst>
                                      </p:cBhvr>
                                      <p:tavLst>
                                        <p:tav tm="0">
                                          <p:val>
                                            <p:strVal val="#ppt_h"/>
                                          </p:val>
                                        </p:tav>
                                        <p:tav tm="100000">
                                          <p:val>
                                            <p:strVal val="#ppt_h"/>
                                          </p:val>
                                        </p:tav>
                                      </p:tavLst>
                                    </p:anim>
                                    <p:animEffect transition="in" filter="fade">
                                      <p:cBhvr>
                                        <p:cTn id="64" dur="1000"/>
                                        <p:tgtEl>
                                          <p:spTgt spid="45059">
                                            <p:txEl>
                                              <p:pRg st="11" end="11"/>
                                            </p:txEl>
                                          </p:spTgt>
                                        </p:tgtEl>
                                      </p:cBhvr>
                                    </p:animEffect>
                                  </p:childTnLst>
                                </p:cTn>
                              </p:par>
                              <p:par>
                                <p:cTn id="65" presetID="55" presetClass="entr" presetSubtype="0" fill="hold" nodeType="withEffect">
                                  <p:stCondLst>
                                    <p:cond delay="0"/>
                                  </p:stCondLst>
                                  <p:childTnLst>
                                    <p:set>
                                      <p:cBhvr>
                                        <p:cTn id="66" dur="1" fill="hold">
                                          <p:stCondLst>
                                            <p:cond delay="0"/>
                                          </p:stCondLst>
                                        </p:cTn>
                                        <p:tgtEl>
                                          <p:spTgt spid="45059">
                                            <p:txEl>
                                              <p:pRg st="12" end="12"/>
                                            </p:txEl>
                                          </p:spTgt>
                                        </p:tgtEl>
                                        <p:attrNameLst>
                                          <p:attrName>style.visibility</p:attrName>
                                        </p:attrNameLst>
                                      </p:cBhvr>
                                      <p:to>
                                        <p:strVal val="visible"/>
                                      </p:to>
                                    </p:set>
                                    <p:anim calcmode="lin" valueType="num">
                                      <p:cBhvr>
                                        <p:cTn id="67" dur="1000" fill="hold"/>
                                        <p:tgtEl>
                                          <p:spTgt spid="45059">
                                            <p:txEl>
                                              <p:pRg st="12" end="12"/>
                                            </p:txEl>
                                          </p:spTgt>
                                        </p:tgtEl>
                                        <p:attrNameLst>
                                          <p:attrName>ppt_w</p:attrName>
                                        </p:attrNameLst>
                                      </p:cBhvr>
                                      <p:tavLst>
                                        <p:tav tm="0">
                                          <p:val>
                                            <p:strVal val="#ppt_w*0.70"/>
                                          </p:val>
                                        </p:tav>
                                        <p:tav tm="100000">
                                          <p:val>
                                            <p:strVal val="#ppt_w"/>
                                          </p:val>
                                        </p:tav>
                                      </p:tavLst>
                                    </p:anim>
                                    <p:anim calcmode="lin" valueType="num">
                                      <p:cBhvr>
                                        <p:cTn id="68" dur="1000" fill="hold"/>
                                        <p:tgtEl>
                                          <p:spTgt spid="45059">
                                            <p:txEl>
                                              <p:pRg st="12" end="12"/>
                                            </p:txEl>
                                          </p:spTgt>
                                        </p:tgtEl>
                                        <p:attrNameLst>
                                          <p:attrName>ppt_h</p:attrName>
                                        </p:attrNameLst>
                                      </p:cBhvr>
                                      <p:tavLst>
                                        <p:tav tm="0">
                                          <p:val>
                                            <p:strVal val="#ppt_h"/>
                                          </p:val>
                                        </p:tav>
                                        <p:tav tm="100000">
                                          <p:val>
                                            <p:strVal val="#ppt_h"/>
                                          </p:val>
                                        </p:tav>
                                      </p:tavLst>
                                    </p:anim>
                                    <p:animEffect transition="in" filter="fade">
                                      <p:cBhvr>
                                        <p:cTn id="69" dur="1000"/>
                                        <p:tgtEl>
                                          <p:spTgt spid="45059">
                                            <p:txEl>
                                              <p:pRg st="12" end="12"/>
                                            </p:txEl>
                                          </p:spTgt>
                                        </p:tgtEl>
                                      </p:cBhvr>
                                    </p:animEffect>
                                  </p:childTnLst>
                                </p:cTn>
                              </p:par>
                              <p:par>
                                <p:cTn id="70" presetID="55" presetClass="entr" presetSubtype="0" fill="hold" nodeType="withEffect">
                                  <p:stCondLst>
                                    <p:cond delay="0"/>
                                  </p:stCondLst>
                                  <p:childTnLst>
                                    <p:set>
                                      <p:cBhvr>
                                        <p:cTn id="71" dur="1" fill="hold">
                                          <p:stCondLst>
                                            <p:cond delay="0"/>
                                          </p:stCondLst>
                                        </p:cTn>
                                        <p:tgtEl>
                                          <p:spTgt spid="45059">
                                            <p:txEl>
                                              <p:pRg st="13" end="13"/>
                                            </p:txEl>
                                          </p:spTgt>
                                        </p:tgtEl>
                                        <p:attrNameLst>
                                          <p:attrName>style.visibility</p:attrName>
                                        </p:attrNameLst>
                                      </p:cBhvr>
                                      <p:to>
                                        <p:strVal val="visible"/>
                                      </p:to>
                                    </p:set>
                                    <p:anim calcmode="lin" valueType="num">
                                      <p:cBhvr>
                                        <p:cTn id="72" dur="1000" fill="hold"/>
                                        <p:tgtEl>
                                          <p:spTgt spid="45059">
                                            <p:txEl>
                                              <p:pRg st="13" end="13"/>
                                            </p:txEl>
                                          </p:spTgt>
                                        </p:tgtEl>
                                        <p:attrNameLst>
                                          <p:attrName>ppt_w</p:attrName>
                                        </p:attrNameLst>
                                      </p:cBhvr>
                                      <p:tavLst>
                                        <p:tav tm="0">
                                          <p:val>
                                            <p:strVal val="#ppt_w*0.70"/>
                                          </p:val>
                                        </p:tav>
                                        <p:tav tm="100000">
                                          <p:val>
                                            <p:strVal val="#ppt_w"/>
                                          </p:val>
                                        </p:tav>
                                      </p:tavLst>
                                    </p:anim>
                                    <p:anim calcmode="lin" valueType="num">
                                      <p:cBhvr>
                                        <p:cTn id="73" dur="1000" fill="hold"/>
                                        <p:tgtEl>
                                          <p:spTgt spid="45059">
                                            <p:txEl>
                                              <p:pRg st="13" end="13"/>
                                            </p:txEl>
                                          </p:spTgt>
                                        </p:tgtEl>
                                        <p:attrNameLst>
                                          <p:attrName>ppt_h</p:attrName>
                                        </p:attrNameLst>
                                      </p:cBhvr>
                                      <p:tavLst>
                                        <p:tav tm="0">
                                          <p:val>
                                            <p:strVal val="#ppt_h"/>
                                          </p:val>
                                        </p:tav>
                                        <p:tav tm="100000">
                                          <p:val>
                                            <p:strVal val="#ppt_h"/>
                                          </p:val>
                                        </p:tav>
                                      </p:tavLst>
                                    </p:anim>
                                    <p:animEffect transition="in" filter="fade">
                                      <p:cBhvr>
                                        <p:cTn id="74" dur="1000"/>
                                        <p:tgtEl>
                                          <p:spTgt spid="4505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fa-IR" altLang="en-US" sz="2400" b="1">
                <a:solidFill>
                  <a:srgbClr val="0033CC"/>
                </a:solidFill>
                <a:cs typeface="2  Zar" pitchFamily="2" charset="-78"/>
              </a:rPr>
              <a:t>محدوديت هاي فرآيند جوشكاري </a:t>
            </a:r>
            <a:r>
              <a:rPr lang="en-US" altLang="en-US" sz="2400" b="1">
                <a:solidFill>
                  <a:srgbClr val="0033CC"/>
                </a:solidFill>
                <a:cs typeface="2  Zar" pitchFamily="2" charset="-78"/>
              </a:rPr>
              <a:t>GMAW</a:t>
            </a:r>
            <a:r>
              <a:rPr lang="fa-IR" altLang="en-US" sz="2400" b="1">
                <a:solidFill>
                  <a:srgbClr val="0033CC"/>
                </a:solidFill>
                <a:cs typeface="2  Zar" pitchFamily="2" charset="-78"/>
              </a:rPr>
              <a:t> :</a:t>
            </a:r>
            <a:r>
              <a:rPr lang="fa-IR" altLang="en-US" sz="2400">
                <a:solidFill>
                  <a:srgbClr val="0033CC"/>
                </a:solidFill>
                <a:cs typeface="2  Zar" pitchFamily="2" charset="-78"/>
              </a:rPr>
              <a:t/>
            </a:r>
            <a:br>
              <a:rPr lang="fa-IR" altLang="en-US" sz="2400">
                <a:solidFill>
                  <a:srgbClr val="0033CC"/>
                </a:solidFill>
                <a:cs typeface="2  Zar" pitchFamily="2" charset="-78"/>
              </a:rPr>
            </a:br>
            <a:endParaRPr lang="en-US" altLang="en-US" sz="2400">
              <a:solidFill>
                <a:srgbClr val="0033CC"/>
              </a:solidFill>
              <a:cs typeface="2  Zar" pitchFamily="2" charset="-78"/>
            </a:endParaRPr>
          </a:p>
        </p:txBody>
      </p:sp>
      <p:sp>
        <p:nvSpPr>
          <p:cNvPr id="46083" name="Rectangle 3"/>
          <p:cNvSpPr>
            <a:spLocks noGrp="1" noChangeArrowheads="1"/>
          </p:cNvSpPr>
          <p:nvPr>
            <p:ph type="body" idx="1"/>
          </p:nvPr>
        </p:nvSpPr>
        <p:spPr>
          <a:xfrm>
            <a:off x="457200" y="1125538"/>
            <a:ext cx="8229600" cy="5472112"/>
          </a:xfrm>
        </p:spPr>
        <p:txBody>
          <a:bodyPr/>
          <a:lstStyle/>
          <a:p>
            <a:pPr marL="381000" indent="-381000">
              <a:lnSpc>
                <a:spcPct val="80000"/>
              </a:lnSpc>
              <a:buFontTx/>
              <a:buNone/>
            </a:pPr>
            <a:r>
              <a:rPr lang="fa-IR" altLang="en-US" sz="2400">
                <a:cs typeface="2  Zar" pitchFamily="2" charset="-78"/>
              </a:rPr>
              <a:t>اين فرآيند جوشكاري داراي مزيت هاي فراواني است ، ولي در كنار اين مزيت ها داراي محدوديت هايي نيز مي باشد كه مهمترين اين محدوديت ها عبارتند از :</a:t>
            </a:r>
          </a:p>
          <a:p>
            <a:pPr marL="381000" indent="-381000">
              <a:lnSpc>
                <a:spcPct val="80000"/>
              </a:lnSpc>
              <a:buFontTx/>
              <a:buAutoNum type="arabicPeriod"/>
            </a:pPr>
            <a:r>
              <a:rPr lang="fa-IR" altLang="en-US" sz="2400">
                <a:cs typeface="2  Zar" pitchFamily="2" charset="-78"/>
              </a:rPr>
              <a:t>وسايل و تجهيزات اين فرآيند جوشكاري پيچيده تر بوده و در نتيجه حمل و نقل مشكل خواهد بود.</a:t>
            </a:r>
          </a:p>
          <a:p>
            <a:pPr marL="381000" indent="-381000">
              <a:lnSpc>
                <a:spcPct val="80000"/>
              </a:lnSpc>
              <a:buFontTx/>
              <a:buAutoNum type="arabicPeriod"/>
            </a:pPr>
            <a:r>
              <a:rPr lang="fa-IR" altLang="en-US" sz="2400">
                <a:cs typeface="2  Zar" pitchFamily="2" charset="-78"/>
              </a:rPr>
              <a:t>تجهيزات اين فرآيند گران بوده و هزينة تعمير و نگهداري دستگاه هاي اين فرآيند بالا مي باشد.</a:t>
            </a:r>
          </a:p>
          <a:p>
            <a:pPr marL="381000" indent="-381000">
              <a:lnSpc>
                <a:spcPct val="80000"/>
              </a:lnSpc>
              <a:buFontTx/>
              <a:buAutoNum type="arabicPeriod"/>
            </a:pPr>
            <a:r>
              <a:rPr lang="fa-IR" altLang="en-US" sz="2400">
                <a:cs typeface="2  Zar" pitchFamily="2" charset="-78"/>
              </a:rPr>
              <a:t>دستگاه داراي تورچ كوتاه مي باشد. </a:t>
            </a:r>
          </a:p>
          <a:p>
            <a:pPr marL="381000" indent="-381000">
              <a:lnSpc>
                <a:spcPct val="80000"/>
              </a:lnSpc>
              <a:buFontTx/>
              <a:buAutoNum type="arabicPeriod"/>
            </a:pPr>
            <a:r>
              <a:rPr lang="fa-IR" altLang="en-US" sz="2400">
                <a:cs typeface="2  Zar" pitchFamily="2" charset="-78"/>
              </a:rPr>
              <a:t>تنوع در انواع الكترود يا سيم جوش وجود ندارد. </a:t>
            </a:r>
          </a:p>
          <a:p>
            <a:pPr marL="381000" indent="-381000">
              <a:lnSpc>
                <a:spcPct val="80000"/>
              </a:lnSpc>
              <a:buFontTx/>
              <a:buAutoNum type="arabicPeriod"/>
            </a:pPr>
            <a:r>
              <a:rPr lang="fa-IR" altLang="en-US" sz="2400">
                <a:cs typeface="2  Zar" pitchFamily="2" charset="-78"/>
              </a:rPr>
              <a:t>قوس نيازمند حفاظت در مقابل باد مي باشد ، زيرا باد باعث منحرف كردن گاز پوششي يا محافظت كننده از قوس مي گردد.</a:t>
            </a:r>
          </a:p>
          <a:p>
            <a:pPr marL="381000" indent="-381000">
              <a:lnSpc>
                <a:spcPct val="80000"/>
              </a:lnSpc>
              <a:buFontTx/>
              <a:buAutoNum type="arabicPeriod"/>
            </a:pPr>
            <a:r>
              <a:rPr lang="fa-IR" altLang="en-US" sz="2400">
                <a:cs typeface="2  Zar" pitchFamily="2" charset="-78"/>
              </a:rPr>
              <a:t>تورچ جوشكاري بايد نزديك بكار باشد ، در نتيجه كاربرد اين فرآيند در بعضي موارد نسبت به انواع جوشكاري هاي ديگر مشكل است.</a:t>
            </a:r>
          </a:p>
          <a:p>
            <a:pPr marL="381000" indent="-381000">
              <a:lnSpc>
                <a:spcPct val="80000"/>
              </a:lnSpc>
              <a:buFontTx/>
              <a:buAutoNum type="arabicPeriod"/>
            </a:pPr>
            <a:r>
              <a:rPr lang="fa-IR" altLang="en-US" sz="2400">
                <a:cs typeface="2  Zar" pitchFamily="2" charset="-78"/>
              </a:rPr>
              <a:t>سرعت سرد شدن جوش به علت عدم وجود لاية سرباره سريع تر از روش هاي قوسي با محافظت سرباره است ، در نتيجه ممكن است خواص متالورژيكي و مكانيكي فلز جوش را تغيير دهد.</a:t>
            </a:r>
            <a:endParaRPr lang="en-US" altLang="en-US" sz="24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plus(in)">
                                      <p:cBhvr>
                                        <p:cTn id="7" dur="2000"/>
                                        <p:tgtEl>
                                          <p:spTgt spid="4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 calcmode="lin" valueType="num">
                                      <p:cBhvr additive="base">
                                        <p:cTn id="12"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608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6083">
                                            <p:txEl>
                                              <p:pRg st="1" end="1"/>
                                            </p:txEl>
                                          </p:spTgt>
                                        </p:tgtEl>
                                        <p:attrNameLst>
                                          <p:attrName>style.visibility</p:attrName>
                                        </p:attrNameLst>
                                      </p:cBhvr>
                                      <p:to>
                                        <p:strVal val="visible"/>
                                      </p:to>
                                    </p:set>
                                    <p:anim calcmode="lin" valueType="num">
                                      <p:cBhvr additive="base">
                                        <p:cTn id="16"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608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6083">
                                            <p:txEl>
                                              <p:pRg st="2" end="2"/>
                                            </p:txEl>
                                          </p:spTgt>
                                        </p:tgtEl>
                                        <p:attrNameLst>
                                          <p:attrName>style.visibility</p:attrName>
                                        </p:attrNameLst>
                                      </p:cBhvr>
                                      <p:to>
                                        <p:strVal val="visible"/>
                                      </p:to>
                                    </p:set>
                                    <p:anim calcmode="lin" valueType="num">
                                      <p:cBhvr additive="base">
                                        <p:cTn id="20"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608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6083">
                                            <p:txEl>
                                              <p:pRg st="3" end="3"/>
                                            </p:txEl>
                                          </p:spTgt>
                                        </p:tgtEl>
                                        <p:attrNameLst>
                                          <p:attrName>style.visibility</p:attrName>
                                        </p:attrNameLst>
                                      </p:cBhvr>
                                      <p:to>
                                        <p:strVal val="visible"/>
                                      </p:to>
                                    </p:set>
                                    <p:anim calcmode="lin" valueType="num">
                                      <p:cBhvr additive="base">
                                        <p:cTn id="24"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608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6083">
                                            <p:txEl>
                                              <p:pRg st="4" end="4"/>
                                            </p:txEl>
                                          </p:spTgt>
                                        </p:tgtEl>
                                        <p:attrNameLst>
                                          <p:attrName>style.visibility</p:attrName>
                                        </p:attrNameLst>
                                      </p:cBhvr>
                                      <p:to>
                                        <p:strVal val="visible"/>
                                      </p:to>
                                    </p:set>
                                    <p:anim calcmode="lin" valueType="num">
                                      <p:cBhvr additive="base">
                                        <p:cTn id="28"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608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6083">
                                            <p:txEl>
                                              <p:pRg st="5" end="5"/>
                                            </p:txEl>
                                          </p:spTgt>
                                        </p:tgtEl>
                                        <p:attrNameLst>
                                          <p:attrName>style.visibility</p:attrName>
                                        </p:attrNameLst>
                                      </p:cBhvr>
                                      <p:to>
                                        <p:strVal val="visible"/>
                                      </p:to>
                                    </p:set>
                                    <p:anim calcmode="lin" valueType="num">
                                      <p:cBhvr additive="base">
                                        <p:cTn id="32" dur="5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608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6083">
                                            <p:txEl>
                                              <p:pRg st="6" end="6"/>
                                            </p:txEl>
                                          </p:spTgt>
                                        </p:tgtEl>
                                        <p:attrNameLst>
                                          <p:attrName>style.visibility</p:attrName>
                                        </p:attrNameLst>
                                      </p:cBhvr>
                                      <p:to>
                                        <p:strVal val="visible"/>
                                      </p:to>
                                    </p:set>
                                    <p:anim calcmode="lin" valueType="num">
                                      <p:cBhvr additive="base">
                                        <p:cTn id="36" dur="500" fill="hold"/>
                                        <p:tgtEl>
                                          <p:spTgt spid="4608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608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6083">
                                            <p:txEl>
                                              <p:pRg st="7" end="7"/>
                                            </p:txEl>
                                          </p:spTgt>
                                        </p:tgtEl>
                                        <p:attrNameLst>
                                          <p:attrName>style.visibility</p:attrName>
                                        </p:attrNameLst>
                                      </p:cBhvr>
                                      <p:to>
                                        <p:strVal val="visible"/>
                                      </p:to>
                                    </p:set>
                                    <p:anim calcmode="lin" valueType="num">
                                      <p:cBhvr additive="base">
                                        <p:cTn id="40" dur="500" fill="hold"/>
                                        <p:tgtEl>
                                          <p:spTgt spid="4608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60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81000" y="1752600"/>
            <a:ext cx="8229600" cy="3313113"/>
          </a:xfrm>
        </p:spPr>
        <p:txBody>
          <a:bodyPr/>
          <a:lstStyle/>
          <a:p>
            <a:pPr marL="609600" indent="-609600">
              <a:lnSpc>
                <a:spcPct val="80000"/>
              </a:lnSpc>
              <a:buFontTx/>
              <a:buNone/>
            </a:pPr>
            <a:r>
              <a:rPr lang="fa-IR" altLang="en-US" sz="2400" b="1" dirty="0">
                <a:solidFill>
                  <a:srgbClr val="FF3300"/>
                </a:solidFill>
                <a:cs typeface="2  Zar" pitchFamily="2" charset="-78"/>
              </a:rPr>
              <a:t>فرآيندهاي متداول جوشكاري سازه هاي فلزي</a:t>
            </a:r>
          </a:p>
          <a:p>
            <a:pPr marL="609600" indent="-609600">
              <a:lnSpc>
                <a:spcPct val="80000"/>
              </a:lnSpc>
              <a:buFontTx/>
              <a:buNone/>
            </a:pPr>
            <a:r>
              <a:rPr lang="fa-IR" altLang="en-US" sz="2400" b="1" dirty="0">
                <a:cs typeface="2  Zar" pitchFamily="2" charset="-78"/>
              </a:rPr>
              <a:t> </a:t>
            </a:r>
          </a:p>
          <a:p>
            <a:pPr marL="609600" indent="-609600">
              <a:lnSpc>
                <a:spcPct val="80000"/>
              </a:lnSpc>
              <a:buFontTx/>
              <a:buNone/>
            </a:pPr>
            <a:r>
              <a:rPr lang="fa-IR" altLang="en-US" sz="2400" b="1" dirty="0">
                <a:cs typeface="2  Zar" pitchFamily="2" charset="-78"/>
              </a:rPr>
              <a:t>از ميان فرآيندهاي جوشكاري ، چهار فرآيند جوشكاري قوسي كه براي جوشكاري سازه هاي فلزي</a:t>
            </a:r>
          </a:p>
          <a:p>
            <a:pPr marL="609600" indent="-609600">
              <a:lnSpc>
                <a:spcPct val="80000"/>
              </a:lnSpc>
              <a:buFontTx/>
              <a:buNone/>
            </a:pPr>
            <a:r>
              <a:rPr lang="fa-IR" altLang="en-US" sz="2400" b="1" dirty="0">
                <a:cs typeface="2  Zar" pitchFamily="2" charset="-78"/>
              </a:rPr>
              <a:t> ساختمان هاي مسكوني و صنعتي متداول است ، انتخاب شده است كه عبارتند از :</a:t>
            </a:r>
          </a:p>
          <a:p>
            <a:pPr marL="609600" indent="-609600">
              <a:lnSpc>
                <a:spcPct val="80000"/>
              </a:lnSpc>
              <a:buFontTx/>
              <a:buNone/>
            </a:pPr>
            <a:endParaRPr lang="fa-IR" altLang="en-US" sz="2400" b="1" dirty="0">
              <a:cs typeface="2  Zar" pitchFamily="2" charset="-78"/>
            </a:endParaRPr>
          </a:p>
          <a:p>
            <a:pPr marL="609600" indent="-609600">
              <a:lnSpc>
                <a:spcPct val="80000"/>
              </a:lnSpc>
              <a:buFontTx/>
              <a:buAutoNum type="arabicPeriod"/>
            </a:pPr>
            <a:r>
              <a:rPr lang="fa-IR" altLang="en-US" sz="2400" b="1" dirty="0">
                <a:solidFill>
                  <a:srgbClr val="0033CC"/>
                </a:solidFill>
                <a:cs typeface="2  Zar" pitchFamily="2" charset="-78"/>
              </a:rPr>
              <a:t>جوشكاري قوسي فلزي با الكترود روپوش دار ( </a:t>
            </a:r>
            <a:r>
              <a:rPr lang="en-US" altLang="en-US" sz="2400" b="1" dirty="0">
                <a:solidFill>
                  <a:srgbClr val="0033CC"/>
                </a:solidFill>
                <a:cs typeface="2  Zar" pitchFamily="2" charset="-78"/>
              </a:rPr>
              <a:t>SMAW</a:t>
            </a:r>
            <a:r>
              <a:rPr lang="fa-IR" altLang="en-US" sz="2400" b="1" dirty="0">
                <a:solidFill>
                  <a:srgbClr val="0033CC"/>
                </a:solidFill>
                <a:cs typeface="2  Zar" pitchFamily="2" charset="-78"/>
              </a:rPr>
              <a:t> )</a:t>
            </a:r>
          </a:p>
          <a:p>
            <a:pPr marL="609600" indent="-609600">
              <a:lnSpc>
                <a:spcPct val="80000"/>
              </a:lnSpc>
              <a:buFontTx/>
              <a:buAutoNum type="arabicPeriod"/>
            </a:pPr>
            <a:r>
              <a:rPr lang="fa-IR" altLang="en-US" sz="2400" b="1" dirty="0">
                <a:solidFill>
                  <a:srgbClr val="0033CC"/>
                </a:solidFill>
                <a:cs typeface="2  Zar" pitchFamily="2" charset="-78"/>
              </a:rPr>
              <a:t>جوشكاري قوسي فلزي تحت پوشش گاز محافظ با الكترود مصرفي ( </a:t>
            </a:r>
            <a:r>
              <a:rPr lang="en-US" altLang="en-US" sz="2400" b="1" dirty="0">
                <a:solidFill>
                  <a:srgbClr val="0033CC"/>
                </a:solidFill>
                <a:cs typeface="2  Zar" pitchFamily="2" charset="-78"/>
              </a:rPr>
              <a:t>GMAW</a:t>
            </a:r>
            <a:r>
              <a:rPr lang="fa-IR" altLang="en-US" sz="2400" b="1" dirty="0">
                <a:solidFill>
                  <a:srgbClr val="0033CC"/>
                </a:solidFill>
                <a:cs typeface="2  Zar" pitchFamily="2" charset="-78"/>
              </a:rPr>
              <a:t> )</a:t>
            </a:r>
          </a:p>
          <a:p>
            <a:pPr marL="609600" indent="-609600">
              <a:lnSpc>
                <a:spcPct val="80000"/>
              </a:lnSpc>
              <a:buFontTx/>
              <a:buAutoNum type="arabicPeriod"/>
            </a:pPr>
            <a:r>
              <a:rPr lang="fa-IR" altLang="en-US" sz="2400" b="1" dirty="0">
                <a:solidFill>
                  <a:srgbClr val="0033CC"/>
                </a:solidFill>
                <a:cs typeface="2  Zar" pitchFamily="2" charset="-78"/>
              </a:rPr>
              <a:t>جوشكاري قوسي فلزي تحت پوشش گاز محافظ با الكترود تنگستني ( </a:t>
            </a:r>
            <a:r>
              <a:rPr lang="en-US" altLang="en-US" sz="2400" b="1" dirty="0">
                <a:solidFill>
                  <a:srgbClr val="0033CC"/>
                </a:solidFill>
                <a:cs typeface="2  Zar" pitchFamily="2" charset="-78"/>
              </a:rPr>
              <a:t>GTAW</a:t>
            </a:r>
            <a:r>
              <a:rPr lang="fa-IR" altLang="en-US" sz="2400" b="1" dirty="0">
                <a:solidFill>
                  <a:srgbClr val="0033CC"/>
                </a:solidFill>
                <a:cs typeface="2  Zar" pitchFamily="2" charset="-78"/>
              </a:rPr>
              <a:t> )</a:t>
            </a:r>
          </a:p>
          <a:p>
            <a:pPr marL="609600" indent="-609600">
              <a:lnSpc>
                <a:spcPct val="80000"/>
              </a:lnSpc>
              <a:buFontTx/>
              <a:buAutoNum type="arabicPeriod"/>
            </a:pPr>
            <a:r>
              <a:rPr lang="fa-IR" altLang="en-US" sz="2400" b="1" dirty="0">
                <a:solidFill>
                  <a:srgbClr val="0033CC"/>
                </a:solidFill>
                <a:cs typeface="2  Zar" pitchFamily="2" charset="-78"/>
              </a:rPr>
              <a:t>جوشكاري قوسي زير پودري ( </a:t>
            </a:r>
            <a:r>
              <a:rPr lang="en-US" altLang="en-US" sz="2400" b="1" dirty="0">
                <a:solidFill>
                  <a:srgbClr val="0033CC"/>
                </a:solidFill>
                <a:cs typeface="2  Zar" pitchFamily="2" charset="-78"/>
              </a:rPr>
              <a:t>SAW</a:t>
            </a:r>
            <a:r>
              <a:rPr lang="fa-IR" altLang="en-US" sz="2400" b="1" dirty="0">
                <a:solidFill>
                  <a:srgbClr val="0033CC"/>
                </a:solidFill>
                <a:cs typeface="2  Zar" pitchFamily="2" charset="-78"/>
              </a:rPr>
              <a:t> )</a:t>
            </a:r>
          </a:p>
          <a:p>
            <a:pPr marL="609600" indent="-609600">
              <a:lnSpc>
                <a:spcPct val="80000"/>
              </a:lnSpc>
              <a:buFontTx/>
              <a:buAutoNum type="arabicPeriod"/>
            </a:pPr>
            <a:endParaRPr lang="fa-IR" altLang="en-US" sz="2400" b="1" dirty="0">
              <a:solidFill>
                <a:srgbClr val="0033CC"/>
              </a:solidFill>
              <a:cs typeface="2  Zar" pitchFamily="2" charset="-78"/>
            </a:endParaRPr>
          </a:p>
          <a:p>
            <a:pPr marL="609600" indent="-609600">
              <a:lnSpc>
                <a:spcPct val="80000"/>
              </a:lnSpc>
              <a:buFontTx/>
              <a:buNone/>
            </a:pPr>
            <a:r>
              <a:rPr lang="fa-IR" altLang="en-US" sz="2400" b="1" dirty="0"/>
              <a:t>                       </a:t>
            </a:r>
            <a:r>
              <a:rPr lang="fa-IR" altLang="en-US" sz="2400" b="1" dirty="0">
                <a:solidFill>
                  <a:schemeClr val="hlink"/>
                </a:solidFill>
                <a:cs typeface="2  Zar" pitchFamily="2" charset="-78"/>
              </a:rPr>
              <a:t>حال به شرح مختصري از فرآيندهاي بالا مي پردازيم :</a:t>
            </a:r>
            <a:endParaRPr lang="en-US" altLang="en-US" sz="2400" b="1" dirty="0">
              <a:solidFill>
                <a:schemeClr val="hlink"/>
              </a:solidFill>
              <a:cs typeface="2  Zar" pitchFamily="2" charset="-78"/>
            </a:endParaRPr>
          </a:p>
        </p:txBody>
      </p:sp>
      <p:sp>
        <p:nvSpPr>
          <p:cNvPr id="2" name="Title 1"/>
          <p:cNvSpPr>
            <a:spLocks noGrp="1"/>
          </p:cNvSpPr>
          <p:nvPr>
            <p:ph type="title"/>
          </p:nvPr>
        </p:nvSpPr>
        <p:spPr/>
        <p:txBody>
          <a:bodyPr/>
          <a:lstStyle/>
          <a:p>
            <a:r>
              <a:rPr lang="fa-IR" dirty="0"/>
              <a:t>فرآيندهاي متداول جوشكاري سازه هاي فلزي</a:t>
            </a:r>
            <a:br>
              <a:rPr lang="fa-IR" dirty="0"/>
            </a:b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Effect transition="in" filter="box(in)">
                                      <p:cBhvr>
                                        <p:cTn id="13" dur="500"/>
                                        <p:tgtEl>
                                          <p:spTgt spid="17411">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7411">
                                            <p:txEl>
                                              <p:pRg st="3" end="3"/>
                                            </p:txEl>
                                          </p:spTgt>
                                        </p:tgtEl>
                                        <p:attrNameLst>
                                          <p:attrName>style.visibility</p:attrName>
                                        </p:attrNameLst>
                                      </p:cBhvr>
                                      <p:to>
                                        <p:strVal val="visible"/>
                                      </p:to>
                                    </p:set>
                                    <p:animEffect transition="in" filter="box(in)">
                                      <p:cBhvr>
                                        <p:cTn id="16" dur="500"/>
                                        <p:tgtEl>
                                          <p:spTgt spid="17411">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411">
                                            <p:txEl>
                                              <p:pRg st="5" end="5"/>
                                            </p:txEl>
                                          </p:spTgt>
                                        </p:tgtEl>
                                        <p:attrNameLst>
                                          <p:attrName>style.visibility</p:attrName>
                                        </p:attrNameLst>
                                      </p:cBhvr>
                                      <p:to>
                                        <p:strVal val="visible"/>
                                      </p:to>
                                    </p:set>
                                    <p:anim calcmode="lin" valueType="num">
                                      <p:cBhvr additive="base">
                                        <p:cTn id="21"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411">
                                            <p:txEl>
                                              <p:pRg st="6" end="6"/>
                                            </p:txEl>
                                          </p:spTgt>
                                        </p:tgtEl>
                                        <p:attrNameLst>
                                          <p:attrName>style.visibility</p:attrName>
                                        </p:attrNameLst>
                                      </p:cBhvr>
                                      <p:to>
                                        <p:strVal val="visible"/>
                                      </p:to>
                                    </p:set>
                                    <p:anim calcmode="lin" valueType="num">
                                      <p:cBhvr additive="base">
                                        <p:cTn id="27"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411">
                                            <p:txEl>
                                              <p:pRg st="7" end="7"/>
                                            </p:txEl>
                                          </p:spTgt>
                                        </p:tgtEl>
                                        <p:attrNameLst>
                                          <p:attrName>style.visibility</p:attrName>
                                        </p:attrNameLst>
                                      </p:cBhvr>
                                      <p:to>
                                        <p:strVal val="visible"/>
                                      </p:to>
                                    </p:set>
                                    <p:anim calcmode="lin" valueType="num">
                                      <p:cBhvr additive="base">
                                        <p:cTn id="33" dur="5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4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411">
                                            <p:txEl>
                                              <p:pRg st="8" end="8"/>
                                            </p:txEl>
                                          </p:spTgt>
                                        </p:tgtEl>
                                        <p:attrNameLst>
                                          <p:attrName>style.visibility</p:attrName>
                                        </p:attrNameLst>
                                      </p:cBhvr>
                                      <p:to>
                                        <p:strVal val="visible"/>
                                      </p:to>
                                    </p:set>
                                    <p:anim calcmode="lin" valueType="num">
                                      <p:cBhvr additive="base">
                                        <p:cTn id="39" dur="500" fill="hold"/>
                                        <p:tgtEl>
                                          <p:spTgt spid="17411">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4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411">
                                            <p:txEl>
                                              <p:pRg st="10" end="10"/>
                                            </p:txEl>
                                          </p:spTgt>
                                        </p:tgtEl>
                                        <p:attrNameLst>
                                          <p:attrName>style.visibility</p:attrName>
                                        </p:attrNameLst>
                                      </p:cBhvr>
                                      <p:to>
                                        <p:strVal val="visible"/>
                                      </p:to>
                                    </p:set>
                                    <p:anim calcmode="lin" valueType="num">
                                      <p:cBhvr additive="base">
                                        <p:cTn id="45" dur="500" fill="hold"/>
                                        <p:tgtEl>
                                          <p:spTgt spid="17411">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74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fa-IR" altLang="en-US" sz="2400" b="1">
                <a:solidFill>
                  <a:srgbClr val="0033CC"/>
                </a:solidFill>
                <a:cs typeface="2  Zar" pitchFamily="2" charset="-78"/>
              </a:rPr>
              <a:t>جوشكاري تحت پوشش گازهاي محافظ با الكترود تنگستن</a:t>
            </a:r>
            <a:r>
              <a:rPr lang="en-US" altLang="en-US" sz="2400" b="1">
                <a:solidFill>
                  <a:srgbClr val="0033CC"/>
                </a:solidFill>
                <a:cs typeface="2  Zar" pitchFamily="2" charset="-78"/>
              </a:rPr>
              <a:t/>
            </a:r>
            <a:br>
              <a:rPr lang="en-US" altLang="en-US" sz="2400" b="1">
                <a:solidFill>
                  <a:srgbClr val="0033CC"/>
                </a:solidFill>
                <a:cs typeface="2  Zar" pitchFamily="2" charset="-78"/>
              </a:rPr>
            </a:br>
            <a:r>
              <a:rPr lang="en-US" altLang="en-US" sz="2400" b="1">
                <a:solidFill>
                  <a:srgbClr val="0033CC"/>
                </a:solidFill>
                <a:cs typeface="2  Zar" pitchFamily="2" charset="-78"/>
              </a:rPr>
              <a:t>Gas Tungsten Arc Welding</a:t>
            </a:r>
            <a:r>
              <a:rPr lang="fa-IR" altLang="en-US" sz="2400">
                <a:solidFill>
                  <a:srgbClr val="0033CC"/>
                </a:solidFill>
                <a:cs typeface="2  Zar" pitchFamily="2" charset="-78"/>
              </a:rPr>
              <a:t/>
            </a:r>
            <a:br>
              <a:rPr lang="fa-IR" altLang="en-US" sz="2400">
                <a:solidFill>
                  <a:srgbClr val="0033CC"/>
                </a:solidFill>
                <a:cs typeface="2  Zar" pitchFamily="2" charset="-78"/>
              </a:rPr>
            </a:br>
            <a:endParaRPr lang="en-US" altLang="en-US" sz="2400">
              <a:solidFill>
                <a:srgbClr val="0033CC"/>
              </a:solidFill>
              <a:cs typeface="2  Zar" pitchFamily="2" charset="-78"/>
            </a:endParaRPr>
          </a:p>
        </p:txBody>
      </p:sp>
      <p:sp>
        <p:nvSpPr>
          <p:cNvPr id="47107" name="Rectangle 3"/>
          <p:cNvSpPr>
            <a:spLocks noGrp="1" noChangeArrowheads="1"/>
          </p:cNvSpPr>
          <p:nvPr>
            <p:ph type="body" idx="1"/>
          </p:nvPr>
        </p:nvSpPr>
        <p:spPr>
          <a:xfrm>
            <a:off x="457200" y="1412875"/>
            <a:ext cx="8229600" cy="4525963"/>
          </a:xfrm>
        </p:spPr>
        <p:txBody>
          <a:bodyPr/>
          <a:lstStyle/>
          <a:p>
            <a:pPr>
              <a:buFontTx/>
              <a:buNone/>
            </a:pPr>
            <a:r>
              <a:rPr lang="fa-IR" altLang="en-US" sz="2000">
                <a:cs typeface="2  Zar" pitchFamily="2" charset="-78"/>
              </a:rPr>
              <a:t>فرآيند جوشكاري قوسي مي باشد كه قوس بين الكترود تنگستني ( مصرف نشدني ) و حوضچة مذاب پديد مي آيد. اين فرآيند جوشكاري با گاز محافظ و بدون كاربرد فشار صورت مي گيرد. جوشكاري قوس تنگستني را مي توان با اضافه كردن فلز پركننده يا بدون آن بكار برد. از ديگر نام هاي اين فرآيند جوشكاري مي توان به </a:t>
            </a:r>
            <a:r>
              <a:rPr lang="en-US" altLang="en-US" sz="2000">
                <a:cs typeface="2  Zar" pitchFamily="2" charset="-78"/>
              </a:rPr>
              <a:t>TIG</a:t>
            </a:r>
            <a:r>
              <a:rPr lang="fa-IR" altLang="en-US" sz="2000">
                <a:cs typeface="2  Zar" pitchFamily="2" charset="-78"/>
              </a:rPr>
              <a:t> اشاره كرد.</a:t>
            </a:r>
            <a:endParaRPr lang="en-US" altLang="en-US" sz="2000">
              <a:cs typeface="2  Zar" pitchFamily="2" charset="-78"/>
            </a:endParaRPr>
          </a:p>
        </p:txBody>
      </p:sp>
      <p:pic>
        <p:nvPicPr>
          <p:cNvPr id="47108" name="Picture 4" descr="H砂W砂焑真㱸眭सᦰᦄĞ砂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947988"/>
            <a:ext cx="5486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descr="H砂W砂焑真㱸眭स攐擤Ğ砂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963" y="2997200"/>
            <a:ext cx="30416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ox(in)">
                                      <p:cBhvr>
                                        <p:cTn id="7" dur="500"/>
                                        <p:tgtEl>
                                          <p:spTgt spid="47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strips(downLeft)">
                                      <p:cBhvr>
                                        <p:cTn id="12" dur="500"/>
                                        <p:tgtEl>
                                          <p:spTgt spid="471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7108"/>
                                        </p:tgtEl>
                                        <p:attrNameLst>
                                          <p:attrName>style.visibility</p:attrName>
                                        </p:attrNameLst>
                                      </p:cBhvr>
                                      <p:to>
                                        <p:strVal val="visible"/>
                                      </p:to>
                                    </p:set>
                                    <p:animEffect transition="in" filter="dissolve">
                                      <p:cBhvr>
                                        <p:cTn id="17" dur="500"/>
                                        <p:tgtEl>
                                          <p:spTgt spid="471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nodeType="clickEffect">
                                  <p:stCondLst>
                                    <p:cond delay="0"/>
                                  </p:stCondLst>
                                  <p:childTnLst>
                                    <p:set>
                                      <p:cBhvr>
                                        <p:cTn id="21" dur="1" fill="hold">
                                          <p:stCondLst>
                                            <p:cond delay="0"/>
                                          </p:stCondLst>
                                        </p:cTn>
                                        <p:tgtEl>
                                          <p:spTgt spid="47109"/>
                                        </p:tgtEl>
                                        <p:attrNameLst>
                                          <p:attrName>style.visibility</p:attrName>
                                        </p:attrNameLst>
                                      </p:cBhvr>
                                      <p:to>
                                        <p:strVal val="visible"/>
                                      </p:to>
                                    </p:set>
                                    <p:anim calcmode="lin" valueType="num">
                                      <p:cBhvr>
                                        <p:cTn id="22" dur="1000" fill="hold"/>
                                        <p:tgtEl>
                                          <p:spTgt spid="47109"/>
                                        </p:tgtEl>
                                        <p:attrNameLst>
                                          <p:attrName>ppt_w</p:attrName>
                                        </p:attrNameLst>
                                      </p:cBhvr>
                                      <p:tavLst>
                                        <p:tav tm="0">
                                          <p:val>
                                            <p:strVal val="#ppt_w*0.70"/>
                                          </p:val>
                                        </p:tav>
                                        <p:tav tm="100000">
                                          <p:val>
                                            <p:strVal val="#ppt_w"/>
                                          </p:val>
                                        </p:tav>
                                      </p:tavLst>
                                    </p:anim>
                                    <p:anim calcmode="lin" valueType="num">
                                      <p:cBhvr>
                                        <p:cTn id="23" dur="1000" fill="hold"/>
                                        <p:tgtEl>
                                          <p:spTgt spid="47109"/>
                                        </p:tgtEl>
                                        <p:attrNameLst>
                                          <p:attrName>ppt_h</p:attrName>
                                        </p:attrNameLst>
                                      </p:cBhvr>
                                      <p:tavLst>
                                        <p:tav tm="0">
                                          <p:val>
                                            <p:strVal val="#ppt_h"/>
                                          </p:val>
                                        </p:tav>
                                        <p:tav tm="100000">
                                          <p:val>
                                            <p:strVal val="#ppt_h"/>
                                          </p:val>
                                        </p:tav>
                                      </p:tavLst>
                                    </p:anim>
                                    <p:animEffect transition="in" filter="fade">
                                      <p:cBhvr>
                                        <p:cTn id="24" dur="10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fa-IR" altLang="en-US" sz="2400" b="1">
                <a:solidFill>
                  <a:srgbClr val="0033CC"/>
                </a:solidFill>
                <a:cs typeface="2  Zar" pitchFamily="2" charset="-78"/>
              </a:rPr>
              <a:t>تجهيزات و لوازم ضروري براي فرآيند جوشكاري </a:t>
            </a:r>
            <a:r>
              <a:rPr lang="en-US" altLang="en-US" sz="2400" b="1">
                <a:solidFill>
                  <a:srgbClr val="0033CC"/>
                </a:solidFill>
                <a:cs typeface="2  Zar" pitchFamily="2" charset="-78"/>
              </a:rPr>
              <a:t>GTAW</a:t>
            </a:r>
            <a:r>
              <a:rPr lang="fa-IR" altLang="en-US" sz="2400" b="1">
                <a:solidFill>
                  <a:srgbClr val="0033CC"/>
                </a:solidFill>
                <a:cs typeface="2  Zar" pitchFamily="2" charset="-78"/>
              </a:rPr>
              <a:t> :</a:t>
            </a:r>
            <a:r>
              <a:rPr lang="fa-IR" altLang="en-US" sz="2400">
                <a:solidFill>
                  <a:srgbClr val="0033CC"/>
                </a:solidFill>
                <a:cs typeface="2  Zar" pitchFamily="2" charset="-78"/>
              </a:rPr>
              <a:t/>
            </a:r>
            <a:br>
              <a:rPr lang="fa-IR" altLang="en-US" sz="2400">
                <a:solidFill>
                  <a:srgbClr val="0033CC"/>
                </a:solidFill>
                <a:cs typeface="2  Zar" pitchFamily="2" charset="-78"/>
              </a:rPr>
            </a:br>
            <a:endParaRPr lang="en-US" altLang="en-US" sz="2400">
              <a:solidFill>
                <a:srgbClr val="0033CC"/>
              </a:solidFill>
              <a:cs typeface="2  Zar" pitchFamily="2" charset="-78"/>
            </a:endParaRPr>
          </a:p>
        </p:txBody>
      </p:sp>
      <p:sp>
        <p:nvSpPr>
          <p:cNvPr id="48131" name="Rectangle 3"/>
          <p:cNvSpPr>
            <a:spLocks noGrp="1" noChangeArrowheads="1"/>
          </p:cNvSpPr>
          <p:nvPr>
            <p:ph type="body" idx="1"/>
          </p:nvPr>
        </p:nvSpPr>
        <p:spPr/>
        <p:txBody>
          <a:bodyPr/>
          <a:lstStyle/>
          <a:p>
            <a:pPr marL="533400" indent="-533400">
              <a:lnSpc>
                <a:spcPct val="90000"/>
              </a:lnSpc>
              <a:buFontTx/>
              <a:buNone/>
            </a:pPr>
            <a:r>
              <a:rPr lang="fa-IR" altLang="en-US" sz="2000">
                <a:cs typeface="2  Zar" pitchFamily="2" charset="-78"/>
              </a:rPr>
              <a:t>وسايلي كه در اين فرآيند جوشكاري مورد استفاده قرار مي گيرد عبارتند از :</a:t>
            </a:r>
          </a:p>
          <a:p>
            <a:pPr marL="533400" indent="-533400">
              <a:lnSpc>
                <a:spcPct val="90000"/>
              </a:lnSpc>
              <a:buFontTx/>
              <a:buAutoNum type="arabicPeriod"/>
            </a:pPr>
            <a:r>
              <a:rPr lang="fa-IR" altLang="en-US" sz="2000">
                <a:cs typeface="2  Zar" pitchFamily="2" charset="-78"/>
              </a:rPr>
              <a:t>منبع نيرو ( تأمين كنندة حرارت براي ذوب كردن لبة اتصال و سيم جوش )</a:t>
            </a:r>
          </a:p>
          <a:p>
            <a:pPr marL="533400" indent="-533400">
              <a:lnSpc>
                <a:spcPct val="90000"/>
              </a:lnSpc>
              <a:buFontTx/>
              <a:buAutoNum type="arabicPeriod"/>
            </a:pPr>
            <a:r>
              <a:rPr lang="fa-IR" altLang="en-US" sz="2000">
                <a:cs typeface="2  Zar" pitchFamily="2" charset="-78"/>
              </a:rPr>
              <a:t>الكترود ( معمولاً الكترودهاي تنگستني )</a:t>
            </a:r>
          </a:p>
          <a:p>
            <a:pPr marL="533400" indent="-533400">
              <a:lnSpc>
                <a:spcPct val="90000"/>
              </a:lnSpc>
              <a:buFontTx/>
              <a:buAutoNum type="arabicPeriod"/>
            </a:pPr>
            <a:r>
              <a:rPr lang="fa-IR" altLang="en-US" sz="2000">
                <a:cs typeface="2  Zar" pitchFamily="2" charset="-78"/>
              </a:rPr>
              <a:t>سيستم آبگرد</a:t>
            </a:r>
          </a:p>
          <a:p>
            <a:pPr marL="533400" indent="-533400">
              <a:lnSpc>
                <a:spcPct val="90000"/>
              </a:lnSpc>
              <a:buFontTx/>
              <a:buAutoNum type="arabicPeriod"/>
            </a:pPr>
            <a:r>
              <a:rPr lang="fa-IR" altLang="en-US" sz="2000">
                <a:cs typeface="2  Zar" pitchFamily="2" charset="-78"/>
              </a:rPr>
              <a:t>كابل جوشكاري</a:t>
            </a:r>
          </a:p>
          <a:p>
            <a:pPr marL="533400" indent="-533400">
              <a:lnSpc>
                <a:spcPct val="90000"/>
              </a:lnSpc>
              <a:buFontTx/>
              <a:buAutoNum type="arabicPeriod"/>
            </a:pPr>
            <a:r>
              <a:rPr lang="fa-IR" altLang="en-US" sz="2000">
                <a:cs typeface="2  Zar" pitchFamily="2" charset="-78"/>
              </a:rPr>
              <a:t>مشعل جوشكاري ( تورچ )</a:t>
            </a:r>
          </a:p>
          <a:p>
            <a:pPr marL="533400" indent="-533400">
              <a:lnSpc>
                <a:spcPct val="90000"/>
              </a:lnSpc>
              <a:buFontTx/>
              <a:buAutoNum type="arabicPeriod"/>
            </a:pPr>
            <a:r>
              <a:rPr lang="fa-IR" altLang="en-US" sz="2000">
                <a:cs typeface="2  Zar" pitchFamily="2" charset="-78"/>
              </a:rPr>
              <a:t>قسمت تأمين كنندة گاز محافظ</a:t>
            </a:r>
            <a:endParaRPr lang="en-US" altLang="en-US" sz="2000">
              <a:cs typeface="2  Zar" pitchFamily="2" charset="-78"/>
            </a:endParaRPr>
          </a:p>
        </p:txBody>
      </p:sp>
      <p:pic>
        <p:nvPicPr>
          <p:cNvPr id="48132" name="Picture 4" descr="H砂W砂焑真㱸眭सĞ砂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781300"/>
            <a:ext cx="4824412"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500" fill="hold"/>
                                        <p:tgtEl>
                                          <p:spTgt spid="48130"/>
                                        </p:tgtEl>
                                        <p:attrNameLst>
                                          <p:attrName>ppt_w</p:attrName>
                                        </p:attrNameLst>
                                      </p:cBhvr>
                                      <p:tavLst>
                                        <p:tav tm="0">
                                          <p:val>
                                            <p:fltVal val="0"/>
                                          </p:val>
                                        </p:tav>
                                        <p:tav tm="100000">
                                          <p:val>
                                            <p:strVal val="#ppt_w"/>
                                          </p:val>
                                        </p:tav>
                                      </p:tavLst>
                                    </p:anim>
                                    <p:anim calcmode="lin" valueType="num">
                                      <p:cBhvr>
                                        <p:cTn id="8" dur="500" fill="hold"/>
                                        <p:tgtEl>
                                          <p:spTgt spid="48130"/>
                                        </p:tgtEl>
                                        <p:attrNameLst>
                                          <p:attrName>ppt_h</p:attrName>
                                        </p:attrNameLst>
                                      </p:cBhvr>
                                      <p:tavLst>
                                        <p:tav tm="0">
                                          <p:val>
                                            <p:fltVal val="0"/>
                                          </p:val>
                                        </p:tav>
                                        <p:tav tm="100000">
                                          <p:val>
                                            <p:strVal val="#ppt_h"/>
                                          </p:val>
                                        </p:tav>
                                      </p:tavLst>
                                    </p:anim>
                                    <p:animEffect transition="in" filter="fade">
                                      <p:cBhvr>
                                        <p:cTn id="9" dur="500"/>
                                        <p:tgtEl>
                                          <p:spTgt spid="481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48131">
                                            <p:txEl>
                                              <p:pRg st="0" end="0"/>
                                            </p:txEl>
                                          </p:spTgt>
                                        </p:tgtEl>
                                        <p:attrNameLst>
                                          <p:attrName>style.visibility</p:attrName>
                                        </p:attrNameLst>
                                      </p:cBhvr>
                                      <p:to>
                                        <p:strVal val="visible"/>
                                      </p:to>
                                    </p:set>
                                    <p:animEffect transition="in" filter="checkerboard(across)">
                                      <p:cBhvr>
                                        <p:cTn id="14" dur="500"/>
                                        <p:tgtEl>
                                          <p:spTgt spid="48131">
                                            <p:txEl>
                                              <p:pRg st="0" end="0"/>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48131">
                                            <p:txEl>
                                              <p:pRg st="1" end="1"/>
                                            </p:txEl>
                                          </p:spTgt>
                                        </p:tgtEl>
                                        <p:attrNameLst>
                                          <p:attrName>style.visibility</p:attrName>
                                        </p:attrNameLst>
                                      </p:cBhvr>
                                      <p:to>
                                        <p:strVal val="visible"/>
                                      </p:to>
                                    </p:set>
                                    <p:animEffect transition="in" filter="checkerboard(across)">
                                      <p:cBhvr>
                                        <p:cTn id="17" dur="500"/>
                                        <p:tgtEl>
                                          <p:spTgt spid="48131">
                                            <p:txEl>
                                              <p:pRg st="1" end="1"/>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48131">
                                            <p:txEl>
                                              <p:pRg st="2" end="2"/>
                                            </p:txEl>
                                          </p:spTgt>
                                        </p:tgtEl>
                                        <p:attrNameLst>
                                          <p:attrName>style.visibility</p:attrName>
                                        </p:attrNameLst>
                                      </p:cBhvr>
                                      <p:to>
                                        <p:strVal val="visible"/>
                                      </p:to>
                                    </p:set>
                                    <p:animEffect transition="in" filter="checkerboard(across)">
                                      <p:cBhvr>
                                        <p:cTn id="20" dur="500"/>
                                        <p:tgtEl>
                                          <p:spTgt spid="48131">
                                            <p:txEl>
                                              <p:pRg st="2" end="2"/>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48131">
                                            <p:txEl>
                                              <p:pRg st="3" end="3"/>
                                            </p:txEl>
                                          </p:spTgt>
                                        </p:tgtEl>
                                        <p:attrNameLst>
                                          <p:attrName>style.visibility</p:attrName>
                                        </p:attrNameLst>
                                      </p:cBhvr>
                                      <p:to>
                                        <p:strVal val="visible"/>
                                      </p:to>
                                    </p:set>
                                    <p:animEffect transition="in" filter="checkerboard(across)">
                                      <p:cBhvr>
                                        <p:cTn id="23" dur="500"/>
                                        <p:tgtEl>
                                          <p:spTgt spid="48131">
                                            <p:txEl>
                                              <p:pRg st="3" end="3"/>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48131">
                                            <p:txEl>
                                              <p:pRg st="4" end="4"/>
                                            </p:txEl>
                                          </p:spTgt>
                                        </p:tgtEl>
                                        <p:attrNameLst>
                                          <p:attrName>style.visibility</p:attrName>
                                        </p:attrNameLst>
                                      </p:cBhvr>
                                      <p:to>
                                        <p:strVal val="visible"/>
                                      </p:to>
                                    </p:set>
                                    <p:animEffect transition="in" filter="checkerboard(across)">
                                      <p:cBhvr>
                                        <p:cTn id="26" dur="500"/>
                                        <p:tgtEl>
                                          <p:spTgt spid="48131">
                                            <p:txEl>
                                              <p:pRg st="4" end="4"/>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48131">
                                            <p:txEl>
                                              <p:pRg st="5" end="5"/>
                                            </p:txEl>
                                          </p:spTgt>
                                        </p:tgtEl>
                                        <p:attrNameLst>
                                          <p:attrName>style.visibility</p:attrName>
                                        </p:attrNameLst>
                                      </p:cBhvr>
                                      <p:to>
                                        <p:strVal val="visible"/>
                                      </p:to>
                                    </p:set>
                                    <p:animEffect transition="in" filter="checkerboard(across)">
                                      <p:cBhvr>
                                        <p:cTn id="29" dur="500"/>
                                        <p:tgtEl>
                                          <p:spTgt spid="48131">
                                            <p:txEl>
                                              <p:pRg st="5" end="5"/>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48131">
                                            <p:txEl>
                                              <p:pRg st="6" end="6"/>
                                            </p:txEl>
                                          </p:spTgt>
                                        </p:tgtEl>
                                        <p:attrNameLst>
                                          <p:attrName>style.visibility</p:attrName>
                                        </p:attrNameLst>
                                      </p:cBhvr>
                                      <p:to>
                                        <p:strVal val="visible"/>
                                      </p:to>
                                    </p:set>
                                    <p:animEffect transition="in" filter="checkerboard(across)">
                                      <p:cBhvr>
                                        <p:cTn id="32" dur="500"/>
                                        <p:tgtEl>
                                          <p:spTgt spid="4813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48132"/>
                                        </p:tgtEl>
                                        <p:attrNameLst>
                                          <p:attrName>style.visibility</p:attrName>
                                        </p:attrNameLst>
                                      </p:cBhvr>
                                      <p:to>
                                        <p:strVal val="visible"/>
                                      </p:to>
                                    </p:set>
                                    <p:animEffect transition="in" filter="dissolve">
                                      <p:cBhvr>
                                        <p:cTn id="37"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fa-IR" altLang="en-US" sz="2400" b="1">
                <a:solidFill>
                  <a:srgbClr val="0033CC"/>
                </a:solidFill>
                <a:cs typeface="2  Zar" pitchFamily="2" charset="-78"/>
              </a:rPr>
              <a:t>مزيتهاي فرآيند جوشكاري </a:t>
            </a:r>
            <a:r>
              <a:rPr lang="en-US" altLang="en-US" sz="2400" b="1">
                <a:solidFill>
                  <a:srgbClr val="0033CC"/>
                </a:solidFill>
                <a:cs typeface="2  Zar" pitchFamily="2" charset="-78"/>
              </a:rPr>
              <a:t>TIG</a:t>
            </a:r>
            <a:r>
              <a:rPr lang="fa-IR" altLang="en-US" sz="2400" b="1">
                <a:solidFill>
                  <a:srgbClr val="0033CC"/>
                </a:solidFill>
                <a:cs typeface="2  Zar" pitchFamily="2" charset="-78"/>
              </a:rPr>
              <a:t> : </a:t>
            </a:r>
            <a:r>
              <a:rPr lang="fa-IR" altLang="en-US" sz="2400">
                <a:solidFill>
                  <a:srgbClr val="0033CC"/>
                </a:solidFill>
                <a:cs typeface="2  Zar" pitchFamily="2" charset="-78"/>
              </a:rPr>
              <a:t/>
            </a:r>
            <a:br>
              <a:rPr lang="fa-IR" altLang="en-US" sz="2400">
                <a:solidFill>
                  <a:srgbClr val="0033CC"/>
                </a:solidFill>
                <a:cs typeface="2  Zar" pitchFamily="2" charset="-78"/>
              </a:rPr>
            </a:br>
            <a:endParaRPr lang="en-US" altLang="en-US" sz="2400">
              <a:solidFill>
                <a:srgbClr val="0033CC"/>
              </a:solidFill>
              <a:cs typeface="2  Zar" pitchFamily="2" charset="-78"/>
            </a:endParaRPr>
          </a:p>
        </p:txBody>
      </p:sp>
      <p:sp>
        <p:nvSpPr>
          <p:cNvPr id="49155" name="Rectangle 3"/>
          <p:cNvSpPr>
            <a:spLocks noGrp="1" noChangeArrowheads="1"/>
          </p:cNvSpPr>
          <p:nvPr>
            <p:ph type="body" idx="1"/>
          </p:nvPr>
        </p:nvSpPr>
        <p:spPr>
          <a:xfrm>
            <a:off x="457200" y="1125538"/>
            <a:ext cx="8229600" cy="5472112"/>
          </a:xfrm>
        </p:spPr>
        <p:txBody>
          <a:bodyPr/>
          <a:lstStyle/>
          <a:p>
            <a:pPr marL="381000" indent="-381000">
              <a:lnSpc>
                <a:spcPct val="80000"/>
              </a:lnSpc>
              <a:buFontTx/>
              <a:buAutoNum type="arabicPeriod"/>
            </a:pPr>
            <a:r>
              <a:rPr lang="fa-IR" altLang="en-US" sz="2000">
                <a:cs typeface="2  Zar" pitchFamily="2" charset="-78"/>
              </a:rPr>
              <a:t>اين فرآيند طوري است كه مي تواند در مورد بيشتر فلزات مغناطيسي و غير مغناطيسي مفيد باشد.</a:t>
            </a:r>
          </a:p>
          <a:p>
            <a:pPr marL="381000" indent="-381000">
              <a:lnSpc>
                <a:spcPct val="80000"/>
              </a:lnSpc>
              <a:buFontTx/>
              <a:buAutoNum type="arabicPeriod"/>
            </a:pPr>
            <a:r>
              <a:rPr lang="fa-IR" altLang="en-US" sz="2000">
                <a:cs typeface="2  Zar" pitchFamily="2" charset="-78"/>
              </a:rPr>
              <a:t>در اين فرآيند تقريباً جرقه وجود ندارد.</a:t>
            </a:r>
          </a:p>
          <a:p>
            <a:pPr marL="381000" indent="-381000">
              <a:lnSpc>
                <a:spcPct val="80000"/>
              </a:lnSpc>
              <a:buFontTx/>
              <a:buAutoNum type="arabicPeriod"/>
            </a:pPr>
            <a:r>
              <a:rPr lang="fa-IR" altLang="en-US" sz="2000">
                <a:cs typeface="2  Zar" pitchFamily="2" charset="-78"/>
              </a:rPr>
              <a:t>اين فرآيند مي تواند به راحتي در تمام وضعيت ها استفاده شود.</a:t>
            </a:r>
          </a:p>
          <a:p>
            <a:pPr marL="381000" indent="-381000">
              <a:lnSpc>
                <a:spcPct val="80000"/>
              </a:lnSpc>
              <a:buFontTx/>
              <a:buAutoNum type="arabicPeriod"/>
            </a:pPr>
            <a:r>
              <a:rPr lang="fa-IR" altLang="en-US" sz="2000">
                <a:cs typeface="2  Zar" pitchFamily="2" charset="-78"/>
              </a:rPr>
              <a:t>حوضچه مذاب و قوس الكتريكي به وضوح قابل مشاهده است.</a:t>
            </a:r>
          </a:p>
          <a:p>
            <a:pPr marL="381000" indent="-381000">
              <a:lnSpc>
                <a:spcPct val="80000"/>
              </a:lnSpc>
              <a:buFontTx/>
              <a:buAutoNum type="arabicPeriod"/>
            </a:pPr>
            <a:r>
              <a:rPr lang="fa-IR" altLang="en-US" sz="2000">
                <a:cs typeface="2  Zar" pitchFamily="2" charset="-78"/>
              </a:rPr>
              <a:t>سرباره يا فلاكس حذف شده يا بسيار اندك است.</a:t>
            </a:r>
          </a:p>
          <a:p>
            <a:pPr marL="381000" indent="-381000">
              <a:lnSpc>
                <a:spcPct val="80000"/>
              </a:lnSpc>
              <a:buFontTx/>
              <a:buAutoNum type="arabicPeriod"/>
            </a:pPr>
            <a:r>
              <a:rPr lang="fa-IR" altLang="en-US" sz="2000">
                <a:cs typeface="2  Zar" pitchFamily="2" charset="-78"/>
              </a:rPr>
              <a:t>حوضچه مذاب به راحتي قابل كنترل است.</a:t>
            </a:r>
          </a:p>
          <a:p>
            <a:pPr marL="381000" indent="-381000">
              <a:lnSpc>
                <a:spcPct val="80000"/>
              </a:lnSpc>
              <a:buFontTx/>
              <a:buAutoNum type="arabicPeriod"/>
            </a:pPr>
            <a:r>
              <a:rPr lang="fa-IR" altLang="en-US" sz="2000">
                <a:cs typeface="2  Zar" pitchFamily="2" charset="-78"/>
              </a:rPr>
              <a:t>از هر دو حالت جريان متناوب </a:t>
            </a:r>
            <a:r>
              <a:rPr lang="en-US" altLang="en-US" sz="2000">
                <a:cs typeface="2  Zar" pitchFamily="2" charset="-78"/>
              </a:rPr>
              <a:t>AC</a:t>
            </a:r>
            <a:r>
              <a:rPr lang="fa-IR" altLang="en-US" sz="2000">
                <a:cs typeface="2  Zar" pitchFamily="2" charset="-78"/>
              </a:rPr>
              <a:t> و يكسو</a:t>
            </a:r>
            <a:r>
              <a:rPr lang="en-US" altLang="en-US" sz="2000">
                <a:cs typeface="2  Zar" pitchFamily="2" charset="-78"/>
              </a:rPr>
              <a:t>DC</a:t>
            </a:r>
            <a:r>
              <a:rPr lang="fa-IR" altLang="en-US" sz="2000">
                <a:cs typeface="2  Zar" pitchFamily="2" charset="-78"/>
              </a:rPr>
              <a:t> مي توان بهره جست.</a:t>
            </a:r>
          </a:p>
          <a:p>
            <a:pPr marL="381000" indent="-381000">
              <a:lnSpc>
                <a:spcPct val="80000"/>
              </a:lnSpc>
              <a:buFontTx/>
              <a:buAutoNum type="arabicPeriod"/>
            </a:pPr>
            <a:r>
              <a:rPr lang="fa-IR" altLang="en-US" sz="2000">
                <a:cs typeface="2  Zar" pitchFamily="2" charset="-78"/>
              </a:rPr>
              <a:t>بهترين روش براي جوشكاري فلزاتي است كه لايه اكسيدي دارند.</a:t>
            </a:r>
          </a:p>
          <a:p>
            <a:pPr marL="381000" indent="-381000">
              <a:lnSpc>
                <a:spcPct val="80000"/>
              </a:lnSpc>
              <a:buFontTx/>
              <a:buAutoNum type="arabicPeriod"/>
            </a:pPr>
            <a:r>
              <a:rPr lang="fa-IR" altLang="en-US" sz="2000">
                <a:cs typeface="2  Zar" pitchFamily="2" charset="-78"/>
              </a:rPr>
              <a:t>در اين فرآيند جوشكاري ، قوس متمركز است و از شكل افتادگي و اعوجاج هم كمتر است و ريشه اتصال را مي توان بهتر جوش داد.</a:t>
            </a:r>
            <a:endParaRPr lang="fa-IR" altLang="en-US" sz="2000" b="1">
              <a:cs typeface="2  Zar" pitchFamily="2" charset="-78"/>
            </a:endParaRPr>
          </a:p>
          <a:p>
            <a:pPr marL="381000" indent="-381000" algn="ctr">
              <a:lnSpc>
                <a:spcPct val="80000"/>
              </a:lnSpc>
              <a:buFontTx/>
              <a:buNone/>
            </a:pPr>
            <a:r>
              <a:rPr lang="fa-IR" altLang="en-US" sz="2800" b="1">
                <a:solidFill>
                  <a:srgbClr val="0033CC"/>
                </a:solidFill>
                <a:cs typeface="2  Zar" pitchFamily="2" charset="-78"/>
              </a:rPr>
              <a:t>محدوديتهاي فرآيند جوشكاري </a:t>
            </a:r>
            <a:r>
              <a:rPr lang="en-US" altLang="en-US" sz="2800" b="1">
                <a:solidFill>
                  <a:srgbClr val="0033CC"/>
                </a:solidFill>
                <a:cs typeface="2  Zar" pitchFamily="2" charset="-78"/>
              </a:rPr>
              <a:t>TIG</a:t>
            </a:r>
            <a:r>
              <a:rPr lang="fa-IR" altLang="en-US" sz="2800" b="1">
                <a:solidFill>
                  <a:srgbClr val="0033CC"/>
                </a:solidFill>
                <a:cs typeface="2  Zar" pitchFamily="2" charset="-78"/>
              </a:rPr>
              <a:t> :</a:t>
            </a:r>
            <a:r>
              <a:rPr lang="fa-IR" altLang="en-US" sz="2000" b="1"/>
              <a:t> </a:t>
            </a:r>
            <a:endParaRPr lang="fa-IR" altLang="en-US" sz="2000"/>
          </a:p>
          <a:p>
            <a:pPr marL="381000" indent="-381000">
              <a:lnSpc>
                <a:spcPct val="80000"/>
              </a:lnSpc>
              <a:buFontTx/>
              <a:buAutoNum type="arabicPeriod"/>
            </a:pPr>
            <a:r>
              <a:rPr lang="fa-IR" altLang="en-US" sz="2000">
                <a:cs typeface="2  Zar" pitchFamily="2" charset="-78"/>
              </a:rPr>
              <a:t>چون حرارت منتقل شده در الكترود غير مصرفي مفيد واقع نمي شود داراي راندمان حرارت مفيد كمتري نسبت به روشهاي ديگر قوسي فلز با محافظت گاز خنثي است ، پس كندتر است.</a:t>
            </a:r>
          </a:p>
          <a:p>
            <a:pPr marL="381000" indent="-381000">
              <a:lnSpc>
                <a:spcPct val="80000"/>
              </a:lnSpc>
              <a:buFontTx/>
              <a:buAutoNum type="arabicPeriod"/>
            </a:pPr>
            <a:r>
              <a:rPr lang="fa-IR" altLang="en-US" sz="2000">
                <a:cs typeface="2  Zar" pitchFamily="2" charset="-78"/>
              </a:rPr>
              <a:t>احتمال آلوده شدن فلز جوش از تنگستن زياد است كه خود ، موجب كاهش خواص جوش مي شود.</a:t>
            </a:r>
          </a:p>
          <a:p>
            <a:pPr marL="381000" indent="-381000">
              <a:lnSpc>
                <a:spcPct val="80000"/>
              </a:lnSpc>
              <a:buFontTx/>
              <a:buAutoNum type="arabicPeriod"/>
            </a:pPr>
            <a:r>
              <a:rPr lang="fa-IR" altLang="en-US" sz="2000">
                <a:cs typeface="2  Zar" pitchFamily="2" charset="-78"/>
              </a:rPr>
              <a:t>چون گاز آرگون و هليوم و وسايل جوشكاري نسبتاً  گران است ، از نظر اقتصادي قابل مقايسه با بعضي روشهاي ديگر نيست به اين جهت بيشتر از اين روش ، در اتصالات دقيق و فلزات حساس استفاده مي شود.</a:t>
            </a:r>
            <a:endParaRPr lang="en-US" altLang="en-US" sz="20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plus(in)">
                                      <p:cBhvr>
                                        <p:cTn id="7" dur="2000"/>
                                        <p:tgtEl>
                                          <p:spTgt spid="49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9155">
                                            <p:txEl>
                                              <p:pRg st="0" end="0"/>
                                            </p:txEl>
                                          </p:spTgt>
                                        </p:tgtEl>
                                        <p:attrNameLst>
                                          <p:attrName>style.visibility</p:attrName>
                                        </p:attrNameLst>
                                      </p:cBhvr>
                                      <p:to>
                                        <p:strVal val="visible"/>
                                      </p:to>
                                    </p:set>
                                    <p:animEffect transition="in" filter="checkerboard(across)">
                                      <p:cBhvr>
                                        <p:cTn id="12" dur="500"/>
                                        <p:tgtEl>
                                          <p:spTgt spid="49155">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49155">
                                            <p:txEl>
                                              <p:pRg st="1" end="1"/>
                                            </p:txEl>
                                          </p:spTgt>
                                        </p:tgtEl>
                                        <p:attrNameLst>
                                          <p:attrName>style.visibility</p:attrName>
                                        </p:attrNameLst>
                                      </p:cBhvr>
                                      <p:to>
                                        <p:strVal val="visible"/>
                                      </p:to>
                                    </p:set>
                                    <p:animEffect transition="in" filter="checkerboard(across)">
                                      <p:cBhvr>
                                        <p:cTn id="15" dur="500"/>
                                        <p:tgtEl>
                                          <p:spTgt spid="49155">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49155">
                                            <p:txEl>
                                              <p:pRg st="2" end="2"/>
                                            </p:txEl>
                                          </p:spTgt>
                                        </p:tgtEl>
                                        <p:attrNameLst>
                                          <p:attrName>style.visibility</p:attrName>
                                        </p:attrNameLst>
                                      </p:cBhvr>
                                      <p:to>
                                        <p:strVal val="visible"/>
                                      </p:to>
                                    </p:set>
                                    <p:animEffect transition="in" filter="checkerboard(across)">
                                      <p:cBhvr>
                                        <p:cTn id="18" dur="500"/>
                                        <p:tgtEl>
                                          <p:spTgt spid="49155">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49155">
                                            <p:txEl>
                                              <p:pRg st="3" end="3"/>
                                            </p:txEl>
                                          </p:spTgt>
                                        </p:tgtEl>
                                        <p:attrNameLst>
                                          <p:attrName>style.visibility</p:attrName>
                                        </p:attrNameLst>
                                      </p:cBhvr>
                                      <p:to>
                                        <p:strVal val="visible"/>
                                      </p:to>
                                    </p:set>
                                    <p:animEffect transition="in" filter="checkerboard(across)">
                                      <p:cBhvr>
                                        <p:cTn id="21" dur="500"/>
                                        <p:tgtEl>
                                          <p:spTgt spid="49155">
                                            <p:txEl>
                                              <p:pRg st="3" end="3"/>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49155">
                                            <p:txEl>
                                              <p:pRg st="4" end="4"/>
                                            </p:txEl>
                                          </p:spTgt>
                                        </p:tgtEl>
                                        <p:attrNameLst>
                                          <p:attrName>style.visibility</p:attrName>
                                        </p:attrNameLst>
                                      </p:cBhvr>
                                      <p:to>
                                        <p:strVal val="visible"/>
                                      </p:to>
                                    </p:set>
                                    <p:animEffect transition="in" filter="checkerboard(across)">
                                      <p:cBhvr>
                                        <p:cTn id="24" dur="500"/>
                                        <p:tgtEl>
                                          <p:spTgt spid="49155">
                                            <p:txEl>
                                              <p:pRg st="4" end="4"/>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49155">
                                            <p:txEl>
                                              <p:pRg st="5" end="5"/>
                                            </p:txEl>
                                          </p:spTgt>
                                        </p:tgtEl>
                                        <p:attrNameLst>
                                          <p:attrName>style.visibility</p:attrName>
                                        </p:attrNameLst>
                                      </p:cBhvr>
                                      <p:to>
                                        <p:strVal val="visible"/>
                                      </p:to>
                                    </p:set>
                                    <p:animEffect transition="in" filter="checkerboard(across)">
                                      <p:cBhvr>
                                        <p:cTn id="27" dur="500"/>
                                        <p:tgtEl>
                                          <p:spTgt spid="49155">
                                            <p:txEl>
                                              <p:pRg st="5" end="5"/>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49155">
                                            <p:txEl>
                                              <p:pRg st="6" end="6"/>
                                            </p:txEl>
                                          </p:spTgt>
                                        </p:tgtEl>
                                        <p:attrNameLst>
                                          <p:attrName>style.visibility</p:attrName>
                                        </p:attrNameLst>
                                      </p:cBhvr>
                                      <p:to>
                                        <p:strVal val="visible"/>
                                      </p:to>
                                    </p:set>
                                    <p:animEffect transition="in" filter="checkerboard(across)">
                                      <p:cBhvr>
                                        <p:cTn id="30" dur="500"/>
                                        <p:tgtEl>
                                          <p:spTgt spid="49155">
                                            <p:txEl>
                                              <p:pRg st="6" end="6"/>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49155">
                                            <p:txEl>
                                              <p:pRg st="7" end="7"/>
                                            </p:txEl>
                                          </p:spTgt>
                                        </p:tgtEl>
                                        <p:attrNameLst>
                                          <p:attrName>style.visibility</p:attrName>
                                        </p:attrNameLst>
                                      </p:cBhvr>
                                      <p:to>
                                        <p:strVal val="visible"/>
                                      </p:to>
                                    </p:set>
                                    <p:animEffect transition="in" filter="checkerboard(across)">
                                      <p:cBhvr>
                                        <p:cTn id="33" dur="500"/>
                                        <p:tgtEl>
                                          <p:spTgt spid="49155">
                                            <p:txEl>
                                              <p:pRg st="7" end="7"/>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49155">
                                            <p:txEl>
                                              <p:pRg st="8" end="8"/>
                                            </p:txEl>
                                          </p:spTgt>
                                        </p:tgtEl>
                                        <p:attrNameLst>
                                          <p:attrName>style.visibility</p:attrName>
                                        </p:attrNameLst>
                                      </p:cBhvr>
                                      <p:to>
                                        <p:strVal val="visible"/>
                                      </p:to>
                                    </p:set>
                                    <p:animEffect transition="in" filter="checkerboard(across)">
                                      <p:cBhvr>
                                        <p:cTn id="36" dur="500"/>
                                        <p:tgtEl>
                                          <p:spTgt spid="49155">
                                            <p:txEl>
                                              <p:pRg st="8" end="8"/>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3" presetClass="entr" presetSubtype="16" fill="hold" nodeType="clickEffect">
                                  <p:stCondLst>
                                    <p:cond delay="0"/>
                                  </p:stCondLst>
                                  <p:childTnLst>
                                    <p:set>
                                      <p:cBhvr>
                                        <p:cTn id="40" dur="1" fill="hold">
                                          <p:stCondLst>
                                            <p:cond delay="0"/>
                                          </p:stCondLst>
                                        </p:cTn>
                                        <p:tgtEl>
                                          <p:spTgt spid="49155">
                                            <p:txEl>
                                              <p:pRg st="9" end="9"/>
                                            </p:txEl>
                                          </p:spTgt>
                                        </p:tgtEl>
                                        <p:attrNameLst>
                                          <p:attrName>style.visibility</p:attrName>
                                        </p:attrNameLst>
                                      </p:cBhvr>
                                      <p:to>
                                        <p:strVal val="visible"/>
                                      </p:to>
                                    </p:set>
                                    <p:animEffect transition="in" filter="plus(in)">
                                      <p:cBhvr>
                                        <p:cTn id="41" dur="2000"/>
                                        <p:tgtEl>
                                          <p:spTgt spid="49155">
                                            <p:txEl>
                                              <p:pRg st="9" end="9"/>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ntr" presetSubtype="16" fill="hold" nodeType="clickEffect">
                                  <p:stCondLst>
                                    <p:cond delay="0"/>
                                  </p:stCondLst>
                                  <p:childTnLst>
                                    <p:set>
                                      <p:cBhvr>
                                        <p:cTn id="45" dur="1" fill="hold">
                                          <p:stCondLst>
                                            <p:cond delay="0"/>
                                          </p:stCondLst>
                                        </p:cTn>
                                        <p:tgtEl>
                                          <p:spTgt spid="49155">
                                            <p:txEl>
                                              <p:pRg st="10" end="10"/>
                                            </p:txEl>
                                          </p:spTgt>
                                        </p:tgtEl>
                                        <p:attrNameLst>
                                          <p:attrName>style.visibility</p:attrName>
                                        </p:attrNameLst>
                                      </p:cBhvr>
                                      <p:to>
                                        <p:strVal val="visible"/>
                                      </p:to>
                                    </p:set>
                                    <p:animEffect transition="in" filter="diamond(in)">
                                      <p:cBhvr>
                                        <p:cTn id="46" dur="2000"/>
                                        <p:tgtEl>
                                          <p:spTgt spid="49155">
                                            <p:txEl>
                                              <p:pRg st="10" end="10"/>
                                            </p:txEl>
                                          </p:spTgt>
                                        </p:tgtEl>
                                      </p:cBhvr>
                                    </p:animEffect>
                                  </p:childTnLst>
                                </p:cTn>
                              </p:par>
                              <p:par>
                                <p:cTn id="47" presetID="8" presetClass="entr" presetSubtype="16" fill="hold" nodeType="withEffect">
                                  <p:stCondLst>
                                    <p:cond delay="0"/>
                                  </p:stCondLst>
                                  <p:childTnLst>
                                    <p:set>
                                      <p:cBhvr>
                                        <p:cTn id="48" dur="1" fill="hold">
                                          <p:stCondLst>
                                            <p:cond delay="0"/>
                                          </p:stCondLst>
                                        </p:cTn>
                                        <p:tgtEl>
                                          <p:spTgt spid="49155">
                                            <p:txEl>
                                              <p:pRg st="11" end="11"/>
                                            </p:txEl>
                                          </p:spTgt>
                                        </p:tgtEl>
                                        <p:attrNameLst>
                                          <p:attrName>style.visibility</p:attrName>
                                        </p:attrNameLst>
                                      </p:cBhvr>
                                      <p:to>
                                        <p:strVal val="visible"/>
                                      </p:to>
                                    </p:set>
                                    <p:animEffect transition="in" filter="diamond(in)">
                                      <p:cBhvr>
                                        <p:cTn id="49" dur="2000"/>
                                        <p:tgtEl>
                                          <p:spTgt spid="49155">
                                            <p:txEl>
                                              <p:pRg st="11" end="11"/>
                                            </p:txEl>
                                          </p:spTgt>
                                        </p:tgtEl>
                                      </p:cBhvr>
                                    </p:animEffect>
                                  </p:childTnLst>
                                </p:cTn>
                              </p:par>
                              <p:par>
                                <p:cTn id="50" presetID="8" presetClass="entr" presetSubtype="16" fill="hold" nodeType="withEffect">
                                  <p:stCondLst>
                                    <p:cond delay="0"/>
                                  </p:stCondLst>
                                  <p:childTnLst>
                                    <p:set>
                                      <p:cBhvr>
                                        <p:cTn id="51" dur="1" fill="hold">
                                          <p:stCondLst>
                                            <p:cond delay="0"/>
                                          </p:stCondLst>
                                        </p:cTn>
                                        <p:tgtEl>
                                          <p:spTgt spid="49155">
                                            <p:txEl>
                                              <p:pRg st="12" end="12"/>
                                            </p:txEl>
                                          </p:spTgt>
                                        </p:tgtEl>
                                        <p:attrNameLst>
                                          <p:attrName>style.visibility</p:attrName>
                                        </p:attrNameLst>
                                      </p:cBhvr>
                                      <p:to>
                                        <p:strVal val="visible"/>
                                      </p:to>
                                    </p:set>
                                    <p:animEffect transition="in" filter="diamond(in)">
                                      <p:cBhvr>
                                        <p:cTn id="52" dur="2000"/>
                                        <p:tgtEl>
                                          <p:spTgt spid="4915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195513" y="0"/>
            <a:ext cx="4537075" cy="1052513"/>
          </a:xfrm>
        </p:spPr>
        <p:txBody>
          <a:bodyPr/>
          <a:lstStyle/>
          <a:p>
            <a:r>
              <a:rPr lang="fa-IR" altLang="en-US" sz="2400" b="1">
                <a:solidFill>
                  <a:srgbClr val="0033CC"/>
                </a:solidFill>
                <a:cs typeface="2  Zar" pitchFamily="2" charset="-78"/>
              </a:rPr>
              <a:t>جوشكاري زيرپودري</a:t>
            </a:r>
            <a:r>
              <a:rPr lang="en-US" altLang="en-US" sz="2400" b="1">
                <a:solidFill>
                  <a:srgbClr val="0033CC"/>
                </a:solidFill>
                <a:cs typeface="2  Zar" pitchFamily="2" charset="-78"/>
              </a:rPr>
              <a:t/>
            </a:r>
            <a:br>
              <a:rPr lang="en-US" altLang="en-US" sz="2400" b="1">
                <a:solidFill>
                  <a:srgbClr val="0033CC"/>
                </a:solidFill>
                <a:cs typeface="2  Zar" pitchFamily="2" charset="-78"/>
              </a:rPr>
            </a:br>
            <a:r>
              <a:rPr lang="en-US" altLang="en-US" sz="2400" b="1">
                <a:solidFill>
                  <a:srgbClr val="0033CC"/>
                </a:solidFill>
                <a:cs typeface="2  Zar" pitchFamily="2" charset="-78"/>
              </a:rPr>
              <a:t>Submerged Arc Welding</a:t>
            </a:r>
            <a:r>
              <a:rPr lang="fa-IR" altLang="en-US" sz="2400">
                <a:solidFill>
                  <a:srgbClr val="0033CC"/>
                </a:solidFill>
                <a:cs typeface="2  Zar" pitchFamily="2" charset="-78"/>
              </a:rPr>
              <a:t/>
            </a:r>
            <a:br>
              <a:rPr lang="fa-IR" altLang="en-US" sz="2400">
                <a:solidFill>
                  <a:srgbClr val="0033CC"/>
                </a:solidFill>
                <a:cs typeface="2  Zar" pitchFamily="2" charset="-78"/>
              </a:rPr>
            </a:br>
            <a:endParaRPr lang="en-US" altLang="en-US" sz="2400">
              <a:solidFill>
                <a:srgbClr val="0033CC"/>
              </a:solidFill>
              <a:cs typeface="2  Zar" pitchFamily="2" charset="-78"/>
            </a:endParaRPr>
          </a:p>
        </p:txBody>
      </p:sp>
      <p:sp>
        <p:nvSpPr>
          <p:cNvPr id="50179" name="Rectangle 3"/>
          <p:cNvSpPr>
            <a:spLocks noGrp="1" noChangeArrowheads="1"/>
          </p:cNvSpPr>
          <p:nvPr>
            <p:ph type="body" idx="1"/>
          </p:nvPr>
        </p:nvSpPr>
        <p:spPr>
          <a:xfrm>
            <a:off x="179388" y="836613"/>
            <a:ext cx="8785225" cy="5761037"/>
          </a:xfrm>
        </p:spPr>
        <p:txBody>
          <a:bodyPr/>
          <a:lstStyle/>
          <a:p>
            <a:pPr>
              <a:lnSpc>
                <a:spcPct val="90000"/>
              </a:lnSpc>
              <a:buFontTx/>
              <a:buNone/>
            </a:pPr>
            <a:r>
              <a:rPr lang="fa-IR" altLang="en-US" sz="2000">
                <a:cs typeface="2  Zar" pitchFamily="2" charset="-78"/>
              </a:rPr>
              <a:t>فرآيند جوشكاري قوسي كه يك يا چند قوس بين الكترود فلزي لخت يا الكترودها ( سيم جوش توپر ) و حوضچة جوش بكار مي برد. قوس و فلز مذاب توسط بستري از روان ساز دانه يا پودر جوش روي قطعات كار محافظت مي شود. فرآيند بدون فشار و فلز پركننده توليدي توسط الكترود ( سيم جوش ) و گاهي از منبعي ضميمه ( سيم جوش ، روان ساز يا دانه هاي فلزي ) تأمين مي شود.</a:t>
            </a:r>
          </a:p>
          <a:p>
            <a:pPr>
              <a:lnSpc>
                <a:spcPct val="90000"/>
              </a:lnSpc>
              <a:buFontTx/>
              <a:buNone/>
            </a:pPr>
            <a:r>
              <a:rPr lang="fa-IR" altLang="en-US" sz="2000">
                <a:cs typeface="2  Zar" pitchFamily="2" charset="-78"/>
              </a:rPr>
              <a:t>   از آنجايي كه قوس الكتريكي در اين فرآيند جوشكاري زير پودر </a:t>
            </a:r>
          </a:p>
          <a:p>
            <a:pPr>
              <a:lnSpc>
                <a:spcPct val="90000"/>
              </a:lnSpc>
              <a:buFontTx/>
              <a:buNone/>
            </a:pPr>
            <a:r>
              <a:rPr lang="fa-IR" altLang="en-US" sz="2000">
                <a:cs typeface="2  Zar" pitchFamily="2" charset="-78"/>
              </a:rPr>
              <a:t>جوشمخفي مي باشد گاهي به اين فرآيند جوشكاري ، جوشكاري</a:t>
            </a:r>
          </a:p>
          <a:p>
            <a:pPr>
              <a:lnSpc>
                <a:spcPct val="90000"/>
              </a:lnSpc>
              <a:buFontTx/>
              <a:buNone/>
            </a:pPr>
            <a:r>
              <a:rPr lang="fa-IR" altLang="en-US" sz="2000">
                <a:cs typeface="2  Zar" pitchFamily="2" charset="-78"/>
              </a:rPr>
              <a:t> قوس مخفي نيز مي گويند.</a:t>
            </a:r>
          </a:p>
          <a:p>
            <a:pPr>
              <a:lnSpc>
                <a:spcPct val="90000"/>
              </a:lnSpc>
              <a:buFontTx/>
              <a:buNone/>
            </a:pPr>
            <a:endParaRPr lang="fa-IR" altLang="en-US" sz="2000">
              <a:cs typeface="2  Zar" pitchFamily="2" charset="-78"/>
            </a:endParaRPr>
          </a:p>
          <a:p>
            <a:pPr>
              <a:lnSpc>
                <a:spcPct val="90000"/>
              </a:lnSpc>
              <a:buFontTx/>
              <a:buNone/>
            </a:pPr>
            <a:endParaRPr lang="fa-IR" altLang="en-US" sz="2000">
              <a:cs typeface="2  Zar" pitchFamily="2" charset="-78"/>
            </a:endParaRPr>
          </a:p>
          <a:p>
            <a:pPr>
              <a:lnSpc>
                <a:spcPct val="90000"/>
              </a:lnSpc>
              <a:buFontTx/>
              <a:buNone/>
            </a:pPr>
            <a:endParaRPr lang="fa-IR" altLang="en-US" sz="2000">
              <a:cs typeface="2  Zar" pitchFamily="2" charset="-78"/>
            </a:endParaRPr>
          </a:p>
          <a:p>
            <a:pPr>
              <a:lnSpc>
                <a:spcPct val="90000"/>
              </a:lnSpc>
              <a:buFontTx/>
              <a:buNone/>
            </a:pPr>
            <a:endParaRPr lang="fa-IR" altLang="en-US" sz="2000">
              <a:cs typeface="2  Zar" pitchFamily="2" charset="-78"/>
            </a:endParaRPr>
          </a:p>
          <a:p>
            <a:pPr>
              <a:lnSpc>
                <a:spcPct val="90000"/>
              </a:lnSpc>
              <a:buFontTx/>
              <a:buNone/>
            </a:pPr>
            <a:endParaRPr lang="fa-IR" altLang="en-US" sz="2000">
              <a:cs typeface="2  Zar" pitchFamily="2" charset="-78"/>
            </a:endParaRPr>
          </a:p>
          <a:p>
            <a:pPr>
              <a:lnSpc>
                <a:spcPct val="90000"/>
              </a:lnSpc>
              <a:buFontTx/>
              <a:buNone/>
            </a:pPr>
            <a:endParaRPr lang="fa-IR" altLang="en-US" sz="2000">
              <a:cs typeface="2  Zar" pitchFamily="2" charset="-78"/>
            </a:endParaRPr>
          </a:p>
          <a:p>
            <a:pPr>
              <a:lnSpc>
                <a:spcPct val="90000"/>
              </a:lnSpc>
              <a:buFontTx/>
              <a:buNone/>
            </a:pPr>
            <a:r>
              <a:rPr lang="fa-IR" altLang="en-US" sz="2000">
                <a:cs typeface="2  Zar" pitchFamily="2" charset="-78"/>
              </a:rPr>
              <a:t>   </a:t>
            </a:r>
            <a:r>
              <a:rPr lang="fa-IR" altLang="en-US" sz="2000" b="1">
                <a:cs typeface="2  Zar" pitchFamily="2" charset="-78"/>
              </a:rPr>
              <a:t>اصول كار : </a:t>
            </a:r>
            <a:r>
              <a:rPr lang="fa-IR" altLang="en-US" sz="2000">
                <a:cs typeface="2  Zar" pitchFamily="2" charset="-78"/>
              </a:rPr>
              <a:t>در جوشكاري زير پودري ، انتهاي سيم جوش</a:t>
            </a:r>
          </a:p>
          <a:p>
            <a:pPr>
              <a:lnSpc>
                <a:spcPct val="90000"/>
              </a:lnSpc>
              <a:buFontTx/>
              <a:buNone/>
            </a:pPr>
            <a:r>
              <a:rPr lang="fa-IR" altLang="en-US" sz="2000">
                <a:cs typeface="2  Zar" pitchFamily="2" charset="-78"/>
              </a:rPr>
              <a:t> يكسره در داخل تودة انباشتة روان ساز ، كه منطقه يا اتصال مورد</a:t>
            </a:r>
          </a:p>
          <a:p>
            <a:pPr>
              <a:lnSpc>
                <a:spcPct val="90000"/>
              </a:lnSpc>
              <a:buFontTx/>
              <a:buNone/>
            </a:pPr>
            <a:r>
              <a:rPr lang="fa-IR" altLang="en-US" sz="2000">
                <a:cs typeface="2  Zar" pitchFamily="2" charset="-78"/>
              </a:rPr>
              <a:t> جوش را مي پوشاند ، قرار مي گيرد. قوس توسط برخورد الكترود</a:t>
            </a:r>
          </a:p>
          <a:p>
            <a:pPr>
              <a:lnSpc>
                <a:spcPct val="90000"/>
              </a:lnSpc>
              <a:buFontTx/>
              <a:buNone/>
            </a:pPr>
            <a:r>
              <a:rPr lang="fa-IR" altLang="en-US" sz="2000">
                <a:cs typeface="2  Zar" pitchFamily="2" charset="-78"/>
              </a:rPr>
              <a:t> به سطح قطعه كار آغاز مي گردد.</a:t>
            </a:r>
            <a:endParaRPr lang="en-US" altLang="en-US" sz="2000">
              <a:cs typeface="2  Zar" pitchFamily="2" charset="-78"/>
            </a:endParaRPr>
          </a:p>
        </p:txBody>
      </p:sp>
      <p:pic>
        <p:nvPicPr>
          <p:cNvPr id="50180" name="Picture 4" descr="H砂W砂焑真㱸眭स൸ൌĞ砂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990725"/>
            <a:ext cx="3735388"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500" fill="hold"/>
                                        <p:tgtEl>
                                          <p:spTgt spid="50178"/>
                                        </p:tgtEl>
                                        <p:attrNameLst>
                                          <p:attrName>ppt_w</p:attrName>
                                        </p:attrNameLst>
                                      </p:cBhvr>
                                      <p:tavLst>
                                        <p:tav tm="0">
                                          <p:val>
                                            <p:fltVal val="0"/>
                                          </p:val>
                                        </p:tav>
                                        <p:tav tm="100000">
                                          <p:val>
                                            <p:strVal val="#ppt_w"/>
                                          </p:val>
                                        </p:tav>
                                      </p:tavLst>
                                    </p:anim>
                                    <p:anim calcmode="lin" valueType="num">
                                      <p:cBhvr>
                                        <p:cTn id="8" dur="500" fill="hold"/>
                                        <p:tgtEl>
                                          <p:spTgt spid="50178"/>
                                        </p:tgtEl>
                                        <p:attrNameLst>
                                          <p:attrName>ppt_h</p:attrName>
                                        </p:attrNameLst>
                                      </p:cBhvr>
                                      <p:tavLst>
                                        <p:tav tm="0">
                                          <p:val>
                                            <p:fltVal val="0"/>
                                          </p:val>
                                        </p:tav>
                                        <p:tav tm="100000">
                                          <p:val>
                                            <p:strVal val="#ppt_h"/>
                                          </p:val>
                                        </p:tav>
                                      </p:tavLst>
                                    </p:anim>
                                    <p:animEffect transition="in" filter="fade">
                                      <p:cBhvr>
                                        <p:cTn id="9" dur="500"/>
                                        <p:tgtEl>
                                          <p:spTgt spid="501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50179">
                                            <p:txEl>
                                              <p:pRg st="0" end="0"/>
                                            </p:txEl>
                                          </p:spTgt>
                                        </p:tgtEl>
                                        <p:attrNameLst>
                                          <p:attrName>style.visibility</p:attrName>
                                        </p:attrNameLst>
                                      </p:cBhvr>
                                      <p:to>
                                        <p:strVal val="visible"/>
                                      </p:to>
                                    </p:set>
                                    <p:animEffect transition="in" filter="dissolve">
                                      <p:cBhvr>
                                        <p:cTn id="14" dur="500"/>
                                        <p:tgtEl>
                                          <p:spTgt spid="50179">
                                            <p:txEl>
                                              <p:pRg st="0" end="0"/>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50179">
                                            <p:txEl>
                                              <p:pRg st="1" end="1"/>
                                            </p:txEl>
                                          </p:spTgt>
                                        </p:tgtEl>
                                        <p:attrNameLst>
                                          <p:attrName>style.visibility</p:attrName>
                                        </p:attrNameLst>
                                      </p:cBhvr>
                                      <p:to>
                                        <p:strVal val="visible"/>
                                      </p:to>
                                    </p:set>
                                    <p:animEffect transition="in" filter="dissolve">
                                      <p:cBhvr>
                                        <p:cTn id="17" dur="500"/>
                                        <p:tgtEl>
                                          <p:spTgt spid="50179">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50179">
                                            <p:txEl>
                                              <p:pRg st="2" end="2"/>
                                            </p:txEl>
                                          </p:spTgt>
                                        </p:tgtEl>
                                        <p:attrNameLst>
                                          <p:attrName>style.visibility</p:attrName>
                                        </p:attrNameLst>
                                      </p:cBhvr>
                                      <p:to>
                                        <p:strVal val="visible"/>
                                      </p:to>
                                    </p:set>
                                    <p:animEffect transition="in" filter="dissolve">
                                      <p:cBhvr>
                                        <p:cTn id="20" dur="500"/>
                                        <p:tgtEl>
                                          <p:spTgt spid="50179">
                                            <p:txEl>
                                              <p:pRg st="2" end="2"/>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50179">
                                            <p:txEl>
                                              <p:pRg st="3" end="3"/>
                                            </p:txEl>
                                          </p:spTgt>
                                        </p:tgtEl>
                                        <p:attrNameLst>
                                          <p:attrName>style.visibility</p:attrName>
                                        </p:attrNameLst>
                                      </p:cBhvr>
                                      <p:to>
                                        <p:strVal val="visible"/>
                                      </p:to>
                                    </p:set>
                                    <p:animEffect transition="in" filter="dissolve">
                                      <p:cBhvr>
                                        <p:cTn id="23" dur="500"/>
                                        <p:tgtEl>
                                          <p:spTgt spid="50179">
                                            <p:txEl>
                                              <p:pRg st="3" end="3"/>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50179">
                                            <p:txEl>
                                              <p:pRg st="10" end="10"/>
                                            </p:txEl>
                                          </p:spTgt>
                                        </p:tgtEl>
                                        <p:attrNameLst>
                                          <p:attrName>style.visibility</p:attrName>
                                        </p:attrNameLst>
                                      </p:cBhvr>
                                      <p:to>
                                        <p:strVal val="visible"/>
                                      </p:to>
                                    </p:set>
                                    <p:animEffect transition="in" filter="dissolve">
                                      <p:cBhvr>
                                        <p:cTn id="26" dur="500"/>
                                        <p:tgtEl>
                                          <p:spTgt spid="50179">
                                            <p:txEl>
                                              <p:pRg st="10" end="10"/>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50179">
                                            <p:txEl>
                                              <p:pRg st="11" end="11"/>
                                            </p:txEl>
                                          </p:spTgt>
                                        </p:tgtEl>
                                        <p:attrNameLst>
                                          <p:attrName>style.visibility</p:attrName>
                                        </p:attrNameLst>
                                      </p:cBhvr>
                                      <p:to>
                                        <p:strVal val="visible"/>
                                      </p:to>
                                    </p:set>
                                    <p:animEffect transition="in" filter="dissolve">
                                      <p:cBhvr>
                                        <p:cTn id="29" dur="500"/>
                                        <p:tgtEl>
                                          <p:spTgt spid="50179">
                                            <p:txEl>
                                              <p:pRg st="11" end="11"/>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50179">
                                            <p:txEl>
                                              <p:pRg st="12" end="12"/>
                                            </p:txEl>
                                          </p:spTgt>
                                        </p:tgtEl>
                                        <p:attrNameLst>
                                          <p:attrName>style.visibility</p:attrName>
                                        </p:attrNameLst>
                                      </p:cBhvr>
                                      <p:to>
                                        <p:strVal val="visible"/>
                                      </p:to>
                                    </p:set>
                                    <p:animEffect transition="in" filter="dissolve">
                                      <p:cBhvr>
                                        <p:cTn id="32" dur="500"/>
                                        <p:tgtEl>
                                          <p:spTgt spid="50179">
                                            <p:txEl>
                                              <p:pRg st="12" end="12"/>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50179">
                                            <p:txEl>
                                              <p:pRg st="13" end="13"/>
                                            </p:txEl>
                                          </p:spTgt>
                                        </p:tgtEl>
                                        <p:attrNameLst>
                                          <p:attrName>style.visibility</p:attrName>
                                        </p:attrNameLst>
                                      </p:cBhvr>
                                      <p:to>
                                        <p:strVal val="visible"/>
                                      </p:to>
                                    </p:set>
                                    <p:animEffect transition="in" filter="dissolve">
                                      <p:cBhvr>
                                        <p:cTn id="35" dur="500"/>
                                        <p:tgtEl>
                                          <p:spTgt spid="50179">
                                            <p:txEl>
                                              <p:pRg st="13" end="1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50180"/>
                                        </p:tgtEl>
                                        <p:attrNameLst>
                                          <p:attrName>style.visibility</p:attrName>
                                        </p:attrNameLst>
                                      </p:cBhvr>
                                      <p:to>
                                        <p:strVal val="visible"/>
                                      </p:to>
                                    </p:set>
                                    <p:animEffect transition="in" filter="box(in)">
                                      <p:cBhvr>
                                        <p:cTn id="40"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179388" y="0"/>
            <a:ext cx="8785225" cy="6669088"/>
          </a:xfrm>
        </p:spPr>
        <p:txBody>
          <a:bodyPr/>
          <a:lstStyle/>
          <a:p>
            <a:pPr algn="ctr">
              <a:lnSpc>
                <a:spcPct val="80000"/>
              </a:lnSpc>
              <a:buFontTx/>
              <a:buNone/>
            </a:pPr>
            <a:r>
              <a:rPr lang="fa-IR" altLang="en-US" sz="2400" b="1">
                <a:solidFill>
                  <a:srgbClr val="0033CC"/>
                </a:solidFill>
                <a:cs typeface="2  Zar" pitchFamily="2" charset="-78"/>
              </a:rPr>
              <a:t>مزاياي پروسه زير پودري</a:t>
            </a:r>
          </a:p>
          <a:p>
            <a:pPr algn="ctr">
              <a:lnSpc>
                <a:spcPct val="80000"/>
              </a:lnSpc>
              <a:buFontTx/>
              <a:buNone/>
            </a:pPr>
            <a:endParaRPr lang="fa-IR" altLang="en-US" sz="2400">
              <a:solidFill>
                <a:srgbClr val="0033CC"/>
              </a:solidFill>
              <a:cs typeface="2  Zar" pitchFamily="2" charset="-78"/>
            </a:endParaRPr>
          </a:p>
          <a:p>
            <a:pPr>
              <a:lnSpc>
                <a:spcPct val="80000"/>
              </a:lnSpc>
              <a:buFontTx/>
              <a:buAutoNum type="arabicPeriod"/>
            </a:pPr>
            <a:r>
              <a:rPr lang="fa-IR" altLang="en-US" sz="2000">
                <a:cs typeface="2  Zar" pitchFamily="2" charset="-78"/>
              </a:rPr>
              <a:t>قوس در زير لايه اي از فلاكس تشكيل مي شود كه جرقه قوس را مخفي مي كند و پاشش و گازهاي متصاعد شده را احاطه مي كند.</a:t>
            </a:r>
          </a:p>
          <a:p>
            <a:pPr>
              <a:lnSpc>
                <a:spcPct val="80000"/>
              </a:lnSpc>
              <a:buFontTx/>
              <a:buAutoNum type="arabicPeriod"/>
            </a:pPr>
            <a:r>
              <a:rPr lang="fa-IR" altLang="en-US" sz="2000">
                <a:cs typeface="2  Zar" pitchFamily="2" charset="-78"/>
              </a:rPr>
              <a:t>شدت بالاي جريان ، عمق نفوذ را افزايش مي دهد و براي نفوذ به لبه كمتري نياز است.</a:t>
            </a:r>
          </a:p>
          <a:p>
            <a:pPr>
              <a:lnSpc>
                <a:spcPct val="80000"/>
              </a:lnSpc>
              <a:buFontTx/>
              <a:buAutoNum type="arabicPeriod"/>
            </a:pPr>
            <a:r>
              <a:rPr lang="fa-IR" altLang="en-US" sz="2000">
                <a:cs typeface="2  Zar" pitchFamily="2" charset="-78"/>
              </a:rPr>
              <a:t>نرخ رسوب بالا و سرعت جوشكاري بالا ميسر است.</a:t>
            </a:r>
          </a:p>
          <a:p>
            <a:pPr>
              <a:lnSpc>
                <a:spcPct val="80000"/>
              </a:lnSpc>
              <a:buFontTx/>
              <a:buAutoNum type="arabicPeriod"/>
            </a:pPr>
            <a:r>
              <a:rPr lang="fa-IR" altLang="en-US" sz="2000">
                <a:cs typeface="2  Zar" pitchFamily="2" charset="-78"/>
              </a:rPr>
              <a:t>فلاكس به صورت يك پاك كننده و اكسيد زدا براي اكسيژن عمل مي كند و از حل شدن نيتروژن و گوگرد در حوضچه ، جلوگيري مي كند. فلاكس به ايجاد جوشهاي با ظاهر زيبا و خواص مكانيكي بالا كمك مي كند.</a:t>
            </a:r>
          </a:p>
          <a:p>
            <a:pPr>
              <a:lnSpc>
                <a:spcPct val="80000"/>
              </a:lnSpc>
              <a:buFontTx/>
              <a:buAutoNum type="arabicPeriod"/>
            </a:pPr>
            <a:r>
              <a:rPr lang="fa-IR" altLang="en-US" sz="2000">
                <a:cs typeface="2  Zar" pitchFamily="2" charset="-78"/>
              </a:rPr>
              <a:t>اين فرآيند مي تواند جوش با هيدروژن كم توليد نمايد.</a:t>
            </a:r>
          </a:p>
          <a:p>
            <a:pPr>
              <a:lnSpc>
                <a:spcPct val="80000"/>
              </a:lnSpc>
              <a:buFontTx/>
              <a:buAutoNum type="arabicPeriod"/>
            </a:pPr>
            <a:r>
              <a:rPr lang="fa-IR" altLang="en-US" sz="2000">
                <a:cs typeface="2  Zar" pitchFamily="2" charset="-78"/>
              </a:rPr>
              <a:t>حفاظتي به كمك فلاكس ايجاد مي كند و مانند جوشكاري </a:t>
            </a:r>
            <a:r>
              <a:rPr lang="en-US" altLang="en-US" sz="2000">
                <a:cs typeface="2  Zar" pitchFamily="2" charset="-78"/>
              </a:rPr>
              <a:t>SMAW</a:t>
            </a:r>
            <a:r>
              <a:rPr lang="fa-IR" altLang="en-US" sz="2000">
                <a:cs typeface="2  Zar" pitchFamily="2" charset="-78"/>
              </a:rPr>
              <a:t> به باد حساس نمي باشد.</a:t>
            </a:r>
          </a:p>
          <a:p>
            <a:pPr>
              <a:lnSpc>
                <a:spcPct val="80000"/>
              </a:lnSpc>
              <a:buFontTx/>
              <a:buAutoNum type="arabicPeriod"/>
            </a:pPr>
            <a:r>
              <a:rPr lang="fa-IR" altLang="en-US" sz="2000">
                <a:cs typeface="2  Zar" pitchFamily="2" charset="-78"/>
              </a:rPr>
              <a:t>نياز به زحمت كم جوشكار دارد.</a:t>
            </a:r>
          </a:p>
          <a:p>
            <a:pPr>
              <a:lnSpc>
                <a:spcPct val="80000"/>
              </a:lnSpc>
              <a:buFontTx/>
              <a:buAutoNum type="arabicPeriod"/>
            </a:pPr>
            <a:r>
              <a:rPr lang="fa-IR" altLang="en-US" sz="2000">
                <a:cs typeface="2  Zar" pitchFamily="2" charset="-78"/>
              </a:rPr>
              <a:t>سرباره مي تواند جمع آوري ، پاك و دانه بندي گردد و با فلاكس نو و تازه جهت استفاده مجدد مخلوط گردد.</a:t>
            </a:r>
            <a:endParaRPr lang="fa-IR" altLang="en-US" sz="2000" b="1">
              <a:cs typeface="2  Zar" pitchFamily="2" charset="-78"/>
            </a:endParaRPr>
          </a:p>
          <a:p>
            <a:pPr algn="ctr">
              <a:lnSpc>
                <a:spcPct val="80000"/>
              </a:lnSpc>
              <a:buFontTx/>
              <a:buNone/>
            </a:pPr>
            <a:endParaRPr lang="fa-IR" altLang="en-US" sz="2400" b="1">
              <a:solidFill>
                <a:srgbClr val="0033CC"/>
              </a:solidFill>
              <a:cs typeface="2  Zar" pitchFamily="2" charset="-78"/>
            </a:endParaRPr>
          </a:p>
          <a:p>
            <a:pPr algn="ctr">
              <a:lnSpc>
                <a:spcPct val="80000"/>
              </a:lnSpc>
              <a:buFontTx/>
              <a:buNone/>
            </a:pPr>
            <a:r>
              <a:rPr lang="fa-IR" altLang="en-US" sz="2400" b="1">
                <a:solidFill>
                  <a:srgbClr val="0033CC"/>
                </a:solidFill>
                <a:cs typeface="2  Zar" pitchFamily="2" charset="-78"/>
              </a:rPr>
              <a:t>محدوديتهاي پروسه زير پودري</a:t>
            </a:r>
          </a:p>
          <a:p>
            <a:pPr algn="ctr">
              <a:lnSpc>
                <a:spcPct val="80000"/>
              </a:lnSpc>
              <a:buFontTx/>
              <a:buNone/>
            </a:pPr>
            <a:endParaRPr lang="fa-IR" altLang="en-US" sz="2400">
              <a:solidFill>
                <a:srgbClr val="0033CC"/>
              </a:solidFill>
              <a:cs typeface="2  Zar" pitchFamily="2" charset="-78"/>
            </a:endParaRPr>
          </a:p>
          <a:p>
            <a:pPr>
              <a:lnSpc>
                <a:spcPct val="80000"/>
              </a:lnSpc>
              <a:buFontTx/>
              <a:buAutoNum type="arabicPeriod"/>
            </a:pPr>
            <a:r>
              <a:rPr lang="fa-IR" altLang="en-US" sz="2000">
                <a:cs typeface="2  Zar" pitchFamily="2" charset="-78"/>
              </a:rPr>
              <a:t>تعداد جزئيات تغذيه كننده سيم منبع قدرت ، كنترلها و تجهيزات فلاكس دستي زياد است.</a:t>
            </a:r>
          </a:p>
          <a:p>
            <a:pPr>
              <a:lnSpc>
                <a:spcPct val="80000"/>
              </a:lnSpc>
              <a:buFontTx/>
              <a:buAutoNum type="arabicPeriod"/>
            </a:pPr>
            <a:r>
              <a:rPr lang="fa-IR" altLang="en-US" sz="2000">
                <a:cs typeface="2  Zar" pitchFamily="2" charset="-78"/>
              </a:rPr>
              <a:t>اتصال جوش بايد در موقعيت تخت و افقي نگه داشته شود تا فلاكس در محل خود در درز اتصال قرار گيرد.</a:t>
            </a:r>
          </a:p>
          <a:p>
            <a:pPr>
              <a:lnSpc>
                <a:spcPct val="80000"/>
              </a:lnSpc>
              <a:buFontTx/>
              <a:buAutoNum type="arabicPeriod"/>
            </a:pPr>
            <a:r>
              <a:rPr lang="fa-IR" altLang="en-US" sz="2000">
                <a:cs typeface="2  Zar" pitchFamily="2" charset="-78"/>
              </a:rPr>
              <a:t>سرباره بايد قبل از پاس بعدي جمع آوري شود.</a:t>
            </a:r>
          </a:p>
          <a:p>
            <a:pPr>
              <a:lnSpc>
                <a:spcPct val="80000"/>
              </a:lnSpc>
              <a:buFontTx/>
              <a:buAutoNum type="arabicPeriod"/>
            </a:pPr>
            <a:r>
              <a:rPr lang="fa-IR" altLang="en-US" sz="2000">
                <a:cs typeface="2  Zar" pitchFamily="2" charset="-78"/>
              </a:rPr>
              <a:t>اين روش معمولاً براي جوشكاري صفحاتي با ضخامت كمتر از </a:t>
            </a:r>
            <a:r>
              <a:rPr lang="en-US" altLang="en-US" sz="2000">
                <a:cs typeface="2  Zar" pitchFamily="2" charset="-78"/>
              </a:rPr>
              <a:t>4.5mm</a:t>
            </a:r>
            <a:r>
              <a:rPr lang="fa-IR" altLang="en-US" sz="2000">
                <a:cs typeface="2  Zar" pitchFamily="2" charset="-78"/>
              </a:rPr>
              <a:t> چندان مناسب نيست.</a:t>
            </a:r>
          </a:p>
          <a:p>
            <a:pPr>
              <a:lnSpc>
                <a:spcPct val="80000"/>
              </a:lnSpc>
              <a:buFontTx/>
              <a:buAutoNum type="arabicPeriod"/>
            </a:pPr>
            <a:r>
              <a:rPr lang="fa-IR" altLang="en-US" sz="2000">
                <a:cs typeface="2  Zar" pitchFamily="2" charset="-78"/>
              </a:rPr>
              <a:t>ايجاد خلل و فرج در جوش به دليل حضور مواد ناخالصي در پودر.</a:t>
            </a:r>
            <a:endParaRPr lang="fa-IR" altLang="en-US" sz="2000" b="1">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fa-IR" altLang="en-US" sz="2400" b="1">
                <a:solidFill>
                  <a:srgbClr val="0033CC"/>
                </a:solidFill>
                <a:cs typeface="2  Zar" pitchFamily="2" charset="-78"/>
              </a:rPr>
              <a:t>كاربردهاي فرآيند زير پودري</a:t>
            </a:r>
            <a:r>
              <a:rPr lang="fa-IR" altLang="en-US" sz="2400">
                <a:solidFill>
                  <a:srgbClr val="0033CC"/>
                </a:solidFill>
                <a:cs typeface="2  Zar" pitchFamily="2" charset="-78"/>
              </a:rPr>
              <a:t/>
            </a:r>
            <a:br>
              <a:rPr lang="fa-IR" altLang="en-US" sz="2400">
                <a:solidFill>
                  <a:srgbClr val="0033CC"/>
                </a:solidFill>
                <a:cs typeface="2  Zar" pitchFamily="2" charset="-78"/>
              </a:rPr>
            </a:br>
            <a:endParaRPr lang="en-US" altLang="en-US" sz="2400">
              <a:solidFill>
                <a:srgbClr val="0033CC"/>
              </a:solidFill>
              <a:cs typeface="2  Zar" pitchFamily="2" charset="-78"/>
            </a:endParaRPr>
          </a:p>
        </p:txBody>
      </p:sp>
      <p:sp>
        <p:nvSpPr>
          <p:cNvPr id="52227" name="Rectangle 3"/>
          <p:cNvSpPr>
            <a:spLocks noGrp="1" noChangeArrowheads="1"/>
          </p:cNvSpPr>
          <p:nvPr>
            <p:ph type="body" idx="1"/>
          </p:nvPr>
        </p:nvSpPr>
        <p:spPr>
          <a:xfrm>
            <a:off x="468313" y="1268413"/>
            <a:ext cx="8229600" cy="4525962"/>
          </a:xfrm>
        </p:spPr>
        <p:txBody>
          <a:bodyPr/>
          <a:lstStyle/>
          <a:p>
            <a:pPr>
              <a:lnSpc>
                <a:spcPct val="90000"/>
              </a:lnSpc>
              <a:buFontTx/>
              <a:buNone/>
            </a:pPr>
            <a:r>
              <a:rPr lang="fa-IR" altLang="en-US" sz="2000">
                <a:cs typeface="2  Zar" pitchFamily="2" charset="-78"/>
              </a:rPr>
              <a:t>اگر يك فولاد را بتوان با فرآيندهاي </a:t>
            </a:r>
            <a:r>
              <a:rPr lang="en-US" altLang="en-US" sz="2000">
                <a:cs typeface="2  Zar" pitchFamily="2" charset="-78"/>
              </a:rPr>
              <a:t> TIG - GTAW</a:t>
            </a:r>
            <a:r>
              <a:rPr lang="fa-IR" altLang="en-US" sz="2000">
                <a:cs typeface="2  Zar" pitchFamily="2" charset="-78"/>
              </a:rPr>
              <a:t> و </a:t>
            </a:r>
            <a:r>
              <a:rPr lang="en-US" altLang="en-US" sz="2000">
                <a:cs typeface="2  Zar" pitchFamily="2" charset="-78"/>
              </a:rPr>
              <a:t>SMAW</a:t>
            </a:r>
            <a:r>
              <a:rPr lang="fa-IR" altLang="en-US" sz="2000">
                <a:cs typeface="2  Zar" pitchFamily="2" charset="-78"/>
              </a:rPr>
              <a:t> و </a:t>
            </a:r>
            <a:r>
              <a:rPr lang="en-US" altLang="en-US" sz="2000">
                <a:cs typeface="2  Zar" pitchFamily="2" charset="-78"/>
              </a:rPr>
              <a:t>FCAW</a:t>
            </a:r>
            <a:r>
              <a:rPr lang="fa-IR" altLang="en-US" sz="2000">
                <a:cs typeface="2  Zar" pitchFamily="2" charset="-78"/>
              </a:rPr>
              <a:t> جوش داد با اين پروسه نيز مي توان جوش داد. محدوديت اصلي پروسه </a:t>
            </a:r>
            <a:r>
              <a:rPr lang="en-US" altLang="en-US" sz="2000">
                <a:cs typeface="2  Zar" pitchFamily="2" charset="-78"/>
              </a:rPr>
              <a:t>SAW</a:t>
            </a:r>
            <a:r>
              <a:rPr lang="fa-IR" altLang="en-US" sz="2000">
                <a:cs typeface="2  Zar" pitchFamily="2" charset="-78"/>
              </a:rPr>
              <a:t> در ورقه هاي نازك و موقعيت جوشكاري است. به دليل اين كه </a:t>
            </a:r>
            <a:r>
              <a:rPr lang="en-US" altLang="en-US" sz="2000">
                <a:cs typeface="2  Zar" pitchFamily="2" charset="-78"/>
              </a:rPr>
              <a:t>SAW</a:t>
            </a:r>
            <a:r>
              <a:rPr lang="fa-IR" altLang="en-US" sz="2000">
                <a:cs typeface="2  Zar" pitchFamily="2" charset="-78"/>
              </a:rPr>
              <a:t> داراي حرارت ورودي بالا و نرخ رسوب بالا مي باشد و از اين فرآيند جوشكاري ، براي جوشكاري فولادهاي ضخيم استفاده مي شود و همانطور كه گفته شد با اين پروسه فولادهايي به ضخامت بالاتر از </a:t>
            </a:r>
            <a:r>
              <a:rPr lang="en-US" altLang="en-US" sz="2000">
                <a:cs typeface="2  Zar" pitchFamily="2" charset="-78"/>
              </a:rPr>
              <a:t>6.4mm</a:t>
            </a:r>
            <a:r>
              <a:rPr lang="fa-IR" altLang="en-US" sz="2000">
                <a:cs typeface="2  Zar" pitchFamily="2" charset="-78"/>
              </a:rPr>
              <a:t> را جوشكاري مي كنند.</a:t>
            </a:r>
            <a:endParaRPr lang="en-US" altLang="en-US" sz="2000">
              <a:cs typeface="2  Zar" pitchFamily="2" charset="-78"/>
            </a:endParaRPr>
          </a:p>
          <a:p>
            <a:pPr>
              <a:lnSpc>
                <a:spcPct val="90000"/>
              </a:lnSpc>
            </a:pPr>
            <a:endParaRPr lang="en-US" altLang="en-US" sz="2000">
              <a:cs typeface="2  Zar" pitchFamily="2" charset="-78"/>
            </a:endParaRPr>
          </a:p>
        </p:txBody>
      </p:sp>
      <p:pic>
        <p:nvPicPr>
          <p:cNvPr id="52228" name="Picture 4" descr="H砂W砂焑真㱸眭सĞ砂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636838"/>
            <a:ext cx="3509962"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500" fill="hold"/>
                                        <p:tgtEl>
                                          <p:spTgt spid="52226"/>
                                        </p:tgtEl>
                                        <p:attrNameLst>
                                          <p:attrName>ppt_w</p:attrName>
                                        </p:attrNameLst>
                                      </p:cBhvr>
                                      <p:tavLst>
                                        <p:tav tm="0">
                                          <p:val>
                                            <p:fltVal val="0"/>
                                          </p:val>
                                        </p:tav>
                                        <p:tav tm="100000">
                                          <p:val>
                                            <p:strVal val="#ppt_w"/>
                                          </p:val>
                                        </p:tav>
                                      </p:tavLst>
                                    </p:anim>
                                    <p:anim calcmode="lin" valueType="num">
                                      <p:cBhvr>
                                        <p:cTn id="8" dur="500" fill="hold"/>
                                        <p:tgtEl>
                                          <p:spTgt spid="52226"/>
                                        </p:tgtEl>
                                        <p:attrNameLst>
                                          <p:attrName>ppt_h</p:attrName>
                                        </p:attrNameLst>
                                      </p:cBhvr>
                                      <p:tavLst>
                                        <p:tav tm="0">
                                          <p:val>
                                            <p:fltVal val="0"/>
                                          </p:val>
                                        </p:tav>
                                        <p:tav tm="100000">
                                          <p:val>
                                            <p:strVal val="#ppt_h"/>
                                          </p:val>
                                        </p:tav>
                                      </p:tavLst>
                                    </p:anim>
                                    <p:animEffect transition="in" filter="fade">
                                      <p:cBhvr>
                                        <p:cTn id="9" dur="500"/>
                                        <p:tgtEl>
                                          <p:spTgt spid="522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3" presetClass="entr" presetSubtype="16" fill="hold" nodeType="clickEffect">
                                  <p:stCondLst>
                                    <p:cond delay="0"/>
                                  </p:stCondLst>
                                  <p:childTnLst>
                                    <p:set>
                                      <p:cBhvr>
                                        <p:cTn id="13" dur="1" fill="hold">
                                          <p:stCondLst>
                                            <p:cond delay="0"/>
                                          </p:stCondLst>
                                        </p:cTn>
                                        <p:tgtEl>
                                          <p:spTgt spid="52227">
                                            <p:txEl>
                                              <p:pRg st="0" end="0"/>
                                            </p:txEl>
                                          </p:spTgt>
                                        </p:tgtEl>
                                        <p:attrNameLst>
                                          <p:attrName>style.visibility</p:attrName>
                                        </p:attrNameLst>
                                      </p:cBhvr>
                                      <p:to>
                                        <p:strVal val="visible"/>
                                      </p:to>
                                    </p:set>
                                    <p:animEffect transition="in" filter="plus(in)">
                                      <p:cBhvr>
                                        <p:cTn id="14" dur="2000"/>
                                        <p:tgtEl>
                                          <p:spTgt spid="5222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52228"/>
                                        </p:tgtEl>
                                        <p:attrNameLst>
                                          <p:attrName>style.visibility</p:attrName>
                                        </p:attrNameLst>
                                      </p:cBhvr>
                                      <p:to>
                                        <p:strVal val="visible"/>
                                      </p:to>
                                    </p:set>
                                    <p:animEffect transition="in" filter="blinds(horizontal)">
                                      <p:cBhvr>
                                        <p:cTn id="19"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fa-IR" altLang="en-US" sz="2400" b="1">
                <a:solidFill>
                  <a:srgbClr val="0033CC"/>
                </a:solidFill>
                <a:cs typeface="2  Zar" pitchFamily="2" charset="-78"/>
              </a:rPr>
              <a:t>مواد مصرفي جوشكاري ( </a:t>
            </a:r>
            <a:r>
              <a:rPr lang="en-US" altLang="en-US" sz="2400" b="1">
                <a:solidFill>
                  <a:srgbClr val="0033CC"/>
                </a:solidFill>
                <a:cs typeface="2  Zar" pitchFamily="2" charset="-78"/>
              </a:rPr>
              <a:t>Welding Consumables</a:t>
            </a:r>
            <a:r>
              <a:rPr lang="fa-IR" altLang="en-US" sz="2400" b="1">
                <a:solidFill>
                  <a:srgbClr val="0033CC"/>
                </a:solidFill>
                <a:cs typeface="2  Zar" pitchFamily="2" charset="-78"/>
              </a:rPr>
              <a:t> ) :</a:t>
            </a:r>
            <a:r>
              <a:rPr lang="fa-IR" altLang="en-US" sz="2400">
                <a:solidFill>
                  <a:srgbClr val="0033CC"/>
                </a:solidFill>
                <a:cs typeface="2  Zar" pitchFamily="2" charset="-78"/>
              </a:rPr>
              <a:t/>
            </a:r>
            <a:br>
              <a:rPr lang="fa-IR" altLang="en-US" sz="2400">
                <a:solidFill>
                  <a:srgbClr val="0033CC"/>
                </a:solidFill>
                <a:cs typeface="2  Zar" pitchFamily="2" charset="-78"/>
              </a:rPr>
            </a:br>
            <a:endParaRPr lang="en-US" altLang="en-US" sz="2400">
              <a:solidFill>
                <a:srgbClr val="0033CC"/>
              </a:solidFill>
              <a:cs typeface="2  Zar" pitchFamily="2" charset="-78"/>
            </a:endParaRPr>
          </a:p>
        </p:txBody>
      </p:sp>
      <p:sp>
        <p:nvSpPr>
          <p:cNvPr id="53251" name="Rectangle 3"/>
          <p:cNvSpPr>
            <a:spLocks noGrp="1" noChangeArrowheads="1"/>
          </p:cNvSpPr>
          <p:nvPr>
            <p:ph type="body" idx="1"/>
          </p:nvPr>
        </p:nvSpPr>
        <p:spPr/>
        <p:txBody>
          <a:bodyPr/>
          <a:lstStyle/>
          <a:p>
            <a:pPr marL="457200" indent="-457200">
              <a:lnSpc>
                <a:spcPct val="90000"/>
              </a:lnSpc>
              <a:buFontTx/>
              <a:buNone/>
            </a:pPr>
            <a:r>
              <a:rPr lang="fa-IR" altLang="en-US" sz="2000">
                <a:cs typeface="2  Zar" pitchFamily="2" charset="-78"/>
              </a:rPr>
              <a:t>در اغلب فرآيندهاي جوشكاري ، وجود يك يا چند مادة مصرفي براي برقراري بهتر اتصال و گاه محافظت از حوضچة مذاب ايجاد شده از ضرورت هاي انكار ناپذير بشمار مي آيد. مهمترين اين مواد مصرفي كه در جريان جوشكاري مصرف شده و اغلب قابل بازيافت نيز نمي باشند عبارتند از :</a:t>
            </a:r>
          </a:p>
          <a:p>
            <a:pPr marL="457200" indent="-457200">
              <a:lnSpc>
                <a:spcPct val="90000"/>
              </a:lnSpc>
              <a:buFontTx/>
              <a:buAutoNum type="arabicPeriod"/>
            </a:pPr>
            <a:r>
              <a:rPr lang="fa-IR" altLang="en-US" sz="2000">
                <a:cs typeface="2  Zar" pitchFamily="2" charset="-78"/>
              </a:rPr>
              <a:t>پركننده هاي جوشكاري ( </a:t>
            </a:r>
            <a:r>
              <a:rPr lang="en-US" altLang="en-US" sz="2000">
                <a:cs typeface="2  Zar" pitchFamily="2" charset="-78"/>
              </a:rPr>
              <a:t>Filler Materials</a:t>
            </a:r>
            <a:r>
              <a:rPr lang="fa-IR" altLang="en-US" sz="2000">
                <a:cs typeface="2  Zar" pitchFamily="2" charset="-78"/>
              </a:rPr>
              <a:t> )</a:t>
            </a:r>
          </a:p>
          <a:p>
            <a:pPr marL="457200" indent="-457200">
              <a:lnSpc>
                <a:spcPct val="90000"/>
              </a:lnSpc>
              <a:buFontTx/>
              <a:buAutoNum type="arabicPeriod"/>
            </a:pPr>
            <a:r>
              <a:rPr lang="fa-IR" altLang="en-US" sz="2000">
                <a:cs typeface="2  Zar" pitchFamily="2" charset="-78"/>
              </a:rPr>
              <a:t>پودرهاي جوشكاري ( </a:t>
            </a:r>
            <a:r>
              <a:rPr lang="en-US" altLang="en-US" sz="2000">
                <a:cs typeface="2  Zar" pitchFamily="2" charset="-78"/>
              </a:rPr>
              <a:t>Welding Fluxes</a:t>
            </a:r>
            <a:r>
              <a:rPr lang="fa-IR" altLang="en-US" sz="2000">
                <a:cs typeface="2  Zar" pitchFamily="2" charset="-78"/>
              </a:rPr>
              <a:t> )</a:t>
            </a:r>
          </a:p>
          <a:p>
            <a:pPr marL="457200" indent="-457200">
              <a:lnSpc>
                <a:spcPct val="90000"/>
              </a:lnSpc>
              <a:buFontTx/>
              <a:buAutoNum type="arabicPeriod"/>
            </a:pPr>
            <a:r>
              <a:rPr lang="fa-IR" altLang="en-US" sz="2000">
                <a:cs typeface="2  Zar" pitchFamily="2" charset="-78"/>
              </a:rPr>
              <a:t>گازهاي جوشكاري ( </a:t>
            </a:r>
            <a:r>
              <a:rPr lang="en-US" altLang="en-US" sz="2000">
                <a:cs typeface="2  Zar" pitchFamily="2" charset="-78"/>
              </a:rPr>
              <a:t>Welding Gases</a:t>
            </a:r>
            <a:r>
              <a:rPr lang="fa-IR" altLang="en-US" sz="2000">
                <a:cs typeface="2  Zar" pitchFamily="2" charset="-78"/>
              </a:rPr>
              <a:t> )</a:t>
            </a:r>
          </a:p>
          <a:p>
            <a:pPr marL="457200" indent="-457200">
              <a:lnSpc>
                <a:spcPct val="90000"/>
              </a:lnSpc>
              <a:buFontTx/>
              <a:buAutoNum type="arabicPeriod"/>
            </a:pPr>
            <a:r>
              <a:rPr lang="fa-IR" altLang="en-US" sz="2000">
                <a:cs typeface="2  Zar" pitchFamily="2" charset="-78"/>
              </a:rPr>
              <a:t>اسپري ها و خميرهاي جوشكاري ( </a:t>
            </a:r>
            <a:r>
              <a:rPr lang="en-US" altLang="en-US" sz="2000">
                <a:cs typeface="2  Zar" pitchFamily="2" charset="-78"/>
              </a:rPr>
              <a:t>Welding Sprays And Pastes</a:t>
            </a:r>
            <a:r>
              <a:rPr lang="fa-IR" altLang="en-US" sz="2000">
                <a:cs typeface="2  Zar" pitchFamily="2" charset="-78"/>
              </a:rPr>
              <a:t> )</a:t>
            </a:r>
          </a:p>
          <a:p>
            <a:pPr marL="457200" indent="-457200">
              <a:lnSpc>
                <a:spcPct val="90000"/>
              </a:lnSpc>
              <a:buFontTx/>
              <a:buAutoNum type="arabicPeriod"/>
            </a:pPr>
            <a:r>
              <a:rPr lang="fa-IR" altLang="en-US" sz="2000">
                <a:cs typeface="2  Zar" pitchFamily="2" charset="-78"/>
              </a:rPr>
              <a:t>پشت بندهاي جوشكاري ( </a:t>
            </a:r>
            <a:r>
              <a:rPr lang="en-US" altLang="en-US" sz="2000">
                <a:cs typeface="2  Zar" pitchFamily="2" charset="-78"/>
              </a:rPr>
              <a:t>Welding Backings</a:t>
            </a:r>
            <a:r>
              <a:rPr lang="fa-IR" altLang="en-US" sz="2000">
                <a:cs typeface="2  Zar" pitchFamily="2" charset="-78"/>
              </a:rPr>
              <a:t> )</a:t>
            </a:r>
          </a:p>
          <a:p>
            <a:pPr marL="457200" indent="-457200">
              <a:lnSpc>
                <a:spcPct val="90000"/>
              </a:lnSpc>
              <a:buFontTx/>
              <a:buAutoNum type="arabicPeriod"/>
            </a:pPr>
            <a:r>
              <a:rPr lang="fa-IR" altLang="en-US" sz="2000">
                <a:cs typeface="2  Zar" pitchFamily="2" charset="-78"/>
              </a:rPr>
              <a:t>نازل و گاز پخش كن هاي جوشكاري(</a:t>
            </a:r>
            <a:r>
              <a:rPr lang="en-US" altLang="en-US" sz="2000">
                <a:cs typeface="2  Zar" pitchFamily="2" charset="-78"/>
              </a:rPr>
              <a:t>Welding Nozzle And Gas Distributors</a:t>
            </a:r>
            <a:r>
              <a:rPr lang="fa-IR" altLang="en-US" sz="2000">
                <a:cs typeface="2  Zar" pitchFamily="2" charset="-78"/>
              </a:rPr>
              <a:t>) </a:t>
            </a:r>
            <a:endParaRPr lang="en-US" altLang="en-US" sz="20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fltVal val="0"/>
                                          </p:val>
                                        </p:tav>
                                        <p:tav tm="100000">
                                          <p:val>
                                            <p:strVal val="#ppt_w"/>
                                          </p:val>
                                        </p:tav>
                                      </p:tavLst>
                                    </p:anim>
                                    <p:anim calcmode="lin" valueType="num">
                                      <p:cBhvr>
                                        <p:cTn id="8" dur="500" fill="hold"/>
                                        <p:tgtEl>
                                          <p:spTgt spid="53250"/>
                                        </p:tgtEl>
                                        <p:attrNameLst>
                                          <p:attrName>ppt_h</p:attrName>
                                        </p:attrNameLst>
                                      </p:cBhvr>
                                      <p:tavLst>
                                        <p:tav tm="0">
                                          <p:val>
                                            <p:fltVal val="0"/>
                                          </p:val>
                                        </p:tav>
                                        <p:tav tm="100000">
                                          <p:val>
                                            <p:strVal val="#ppt_h"/>
                                          </p:val>
                                        </p:tav>
                                      </p:tavLst>
                                    </p:anim>
                                    <p:animEffect transition="in" filter="fade">
                                      <p:cBhvr>
                                        <p:cTn id="9" dur="500"/>
                                        <p:tgtEl>
                                          <p:spTgt spid="532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53251">
                                            <p:txEl>
                                              <p:pRg st="0" end="0"/>
                                            </p:txEl>
                                          </p:spTgt>
                                        </p:tgtEl>
                                        <p:attrNameLst>
                                          <p:attrName>style.visibility</p:attrName>
                                        </p:attrNameLst>
                                      </p:cBhvr>
                                      <p:to>
                                        <p:strVal val="visible"/>
                                      </p:to>
                                    </p:set>
                                    <p:animEffect transition="in" filter="box(in)">
                                      <p:cBhvr>
                                        <p:cTn id="14" dur="500"/>
                                        <p:tgtEl>
                                          <p:spTgt spid="53251">
                                            <p:txEl>
                                              <p:pRg st="0" end="0"/>
                                            </p:txEl>
                                          </p:spTgt>
                                        </p:tgtEl>
                                      </p:cBhvr>
                                    </p:animEffect>
                                  </p:childTnLst>
                                </p:cTn>
                              </p:par>
                              <p:par>
                                <p:cTn id="15" presetID="4" presetClass="entr" presetSubtype="16" fill="hold" nodeType="withEffect">
                                  <p:stCondLst>
                                    <p:cond delay="0"/>
                                  </p:stCondLst>
                                  <p:childTnLst>
                                    <p:set>
                                      <p:cBhvr>
                                        <p:cTn id="16" dur="1" fill="hold">
                                          <p:stCondLst>
                                            <p:cond delay="0"/>
                                          </p:stCondLst>
                                        </p:cTn>
                                        <p:tgtEl>
                                          <p:spTgt spid="53251">
                                            <p:txEl>
                                              <p:pRg st="1" end="1"/>
                                            </p:txEl>
                                          </p:spTgt>
                                        </p:tgtEl>
                                        <p:attrNameLst>
                                          <p:attrName>style.visibility</p:attrName>
                                        </p:attrNameLst>
                                      </p:cBhvr>
                                      <p:to>
                                        <p:strVal val="visible"/>
                                      </p:to>
                                    </p:set>
                                    <p:animEffect transition="in" filter="box(in)">
                                      <p:cBhvr>
                                        <p:cTn id="17" dur="500"/>
                                        <p:tgtEl>
                                          <p:spTgt spid="53251">
                                            <p:txEl>
                                              <p:pRg st="1" end="1"/>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53251">
                                            <p:txEl>
                                              <p:pRg st="2" end="2"/>
                                            </p:txEl>
                                          </p:spTgt>
                                        </p:tgtEl>
                                        <p:attrNameLst>
                                          <p:attrName>style.visibility</p:attrName>
                                        </p:attrNameLst>
                                      </p:cBhvr>
                                      <p:to>
                                        <p:strVal val="visible"/>
                                      </p:to>
                                    </p:set>
                                    <p:animEffect transition="in" filter="box(in)">
                                      <p:cBhvr>
                                        <p:cTn id="20" dur="500"/>
                                        <p:tgtEl>
                                          <p:spTgt spid="53251">
                                            <p:txEl>
                                              <p:pRg st="2" end="2"/>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53251">
                                            <p:txEl>
                                              <p:pRg st="3" end="3"/>
                                            </p:txEl>
                                          </p:spTgt>
                                        </p:tgtEl>
                                        <p:attrNameLst>
                                          <p:attrName>style.visibility</p:attrName>
                                        </p:attrNameLst>
                                      </p:cBhvr>
                                      <p:to>
                                        <p:strVal val="visible"/>
                                      </p:to>
                                    </p:set>
                                    <p:animEffect transition="in" filter="box(in)">
                                      <p:cBhvr>
                                        <p:cTn id="23" dur="500"/>
                                        <p:tgtEl>
                                          <p:spTgt spid="53251">
                                            <p:txEl>
                                              <p:pRg st="3" end="3"/>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53251">
                                            <p:txEl>
                                              <p:pRg st="4" end="4"/>
                                            </p:txEl>
                                          </p:spTgt>
                                        </p:tgtEl>
                                        <p:attrNameLst>
                                          <p:attrName>style.visibility</p:attrName>
                                        </p:attrNameLst>
                                      </p:cBhvr>
                                      <p:to>
                                        <p:strVal val="visible"/>
                                      </p:to>
                                    </p:set>
                                    <p:animEffect transition="in" filter="box(in)">
                                      <p:cBhvr>
                                        <p:cTn id="26" dur="500"/>
                                        <p:tgtEl>
                                          <p:spTgt spid="53251">
                                            <p:txEl>
                                              <p:pRg st="4" end="4"/>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53251">
                                            <p:txEl>
                                              <p:pRg st="5" end="5"/>
                                            </p:txEl>
                                          </p:spTgt>
                                        </p:tgtEl>
                                        <p:attrNameLst>
                                          <p:attrName>style.visibility</p:attrName>
                                        </p:attrNameLst>
                                      </p:cBhvr>
                                      <p:to>
                                        <p:strVal val="visible"/>
                                      </p:to>
                                    </p:set>
                                    <p:animEffect transition="in" filter="box(in)">
                                      <p:cBhvr>
                                        <p:cTn id="29" dur="500"/>
                                        <p:tgtEl>
                                          <p:spTgt spid="53251">
                                            <p:txEl>
                                              <p:pRg st="5" end="5"/>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53251">
                                            <p:txEl>
                                              <p:pRg st="6" end="6"/>
                                            </p:txEl>
                                          </p:spTgt>
                                        </p:tgtEl>
                                        <p:attrNameLst>
                                          <p:attrName>style.visibility</p:attrName>
                                        </p:attrNameLst>
                                      </p:cBhvr>
                                      <p:to>
                                        <p:strVal val="visible"/>
                                      </p:to>
                                    </p:set>
                                    <p:animEffect transition="in" filter="box(in)">
                                      <p:cBhvr>
                                        <p:cTn id="32" dur="500"/>
                                        <p:tgtEl>
                                          <p:spTgt spid="532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4638"/>
            <a:ext cx="8229600" cy="1498600"/>
          </a:xfrm>
        </p:spPr>
        <p:txBody>
          <a:bodyPr/>
          <a:lstStyle/>
          <a:p>
            <a:pPr algn="r"/>
            <a:r>
              <a:rPr lang="fa-IR" altLang="en-US" sz="2400" b="1">
                <a:solidFill>
                  <a:srgbClr val="0033CC"/>
                </a:solidFill>
                <a:cs typeface="2  Zar" pitchFamily="2" charset="-78"/>
              </a:rPr>
              <a:t>                پركننده هاي جوشكاري ( </a:t>
            </a:r>
            <a:r>
              <a:rPr lang="en-US" altLang="en-US" sz="2400" b="1">
                <a:solidFill>
                  <a:srgbClr val="0033CC"/>
                </a:solidFill>
                <a:cs typeface="2  Zar" pitchFamily="2" charset="-78"/>
              </a:rPr>
              <a:t>Filler Materials</a:t>
            </a:r>
            <a:r>
              <a:rPr lang="fa-IR" altLang="en-US" sz="2400" b="1">
                <a:solidFill>
                  <a:srgbClr val="0033CC"/>
                </a:solidFill>
                <a:cs typeface="2  Zar" pitchFamily="2" charset="-78"/>
              </a:rPr>
              <a:t> ) :</a:t>
            </a:r>
            <a:r>
              <a:rPr lang="fa-IR" altLang="en-US" sz="2400">
                <a:solidFill>
                  <a:srgbClr val="0033CC"/>
                </a:solidFill>
                <a:cs typeface="2  Zar" pitchFamily="2" charset="-78"/>
              </a:rPr>
              <a:t/>
            </a:r>
            <a:br>
              <a:rPr lang="fa-IR" altLang="en-US" sz="2400">
                <a:solidFill>
                  <a:srgbClr val="0033CC"/>
                </a:solidFill>
                <a:cs typeface="2  Zar" pitchFamily="2" charset="-78"/>
              </a:rPr>
            </a:br>
            <a:r>
              <a:rPr lang="fa-IR" altLang="en-US" sz="2000">
                <a:cs typeface="2  Zar" pitchFamily="2" charset="-78"/>
              </a:rPr>
              <a:t>   تقريباً در تمام فرآيندهاي جوشكاري قوس الكتريكي ، حرارتي ، انفجاري ، بريزينگ ، لحيم كاري و غيره ، وجود مادة پركننده مصرفي براي برقراري اتصال ضروري است. انواع مواد مصرفي پركننده بر اين اساس به اين شكل تقسيم بندي شده اند :</a:t>
            </a:r>
            <a:endParaRPr lang="en-US" altLang="en-US" sz="2000">
              <a:cs typeface="2  Zar" pitchFamily="2" charset="-78"/>
            </a:endParaRPr>
          </a:p>
        </p:txBody>
      </p:sp>
      <p:sp>
        <p:nvSpPr>
          <p:cNvPr id="54275" name="Rectangle 3"/>
          <p:cNvSpPr>
            <a:spLocks noGrp="1" noChangeArrowheads="1"/>
          </p:cNvSpPr>
          <p:nvPr>
            <p:ph type="body" idx="1"/>
          </p:nvPr>
        </p:nvSpPr>
        <p:spPr>
          <a:xfrm>
            <a:off x="179388" y="1844675"/>
            <a:ext cx="8785225" cy="4752975"/>
          </a:xfrm>
        </p:spPr>
        <p:txBody>
          <a:bodyPr/>
          <a:lstStyle/>
          <a:p>
            <a:pPr algn="ctr">
              <a:buFontTx/>
              <a:buNone/>
            </a:pPr>
            <a:r>
              <a:rPr lang="fa-IR" altLang="en-US" sz="2400">
                <a:solidFill>
                  <a:srgbClr val="FF3300"/>
                </a:solidFill>
                <a:cs typeface="2  Zar" pitchFamily="2" charset="-78"/>
              </a:rPr>
              <a:t> در اين مبحث ما فقط به شرح الكترودهاي روپوش دار مي پردازيم</a:t>
            </a:r>
            <a:r>
              <a:rPr lang="en-US" altLang="en-US" sz="2400">
                <a:solidFill>
                  <a:srgbClr val="FF3300"/>
                </a:solidFill>
                <a:cs typeface="2  Zar" pitchFamily="2" charset="-78"/>
              </a:rPr>
              <a:t> </a:t>
            </a:r>
          </a:p>
        </p:txBody>
      </p:sp>
      <p:sp>
        <p:nvSpPr>
          <p:cNvPr id="54276" name="Rectangle 4"/>
          <p:cNvSpPr>
            <a:spLocks noChangeArrowheads="1"/>
          </p:cNvSpPr>
          <p:nvPr/>
        </p:nvSpPr>
        <p:spPr bwMode="auto">
          <a:xfrm>
            <a:off x="250825" y="2527300"/>
            <a:ext cx="8689975"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r">
              <a:tabLst>
                <a:tab pos="165100" algn="l"/>
                <a:tab pos="800100" algn="r"/>
                <a:tab pos="1066800" algn="l"/>
                <a:tab pos="5486400" algn="r"/>
              </a:tabLst>
              <a:defRPr>
                <a:solidFill>
                  <a:schemeClr val="tx1"/>
                </a:solidFill>
                <a:latin typeface="Arial" charset="0"/>
                <a:cs typeface="Arial" charset="0"/>
              </a:defRPr>
            </a:lvl1pPr>
            <a:lvl2pPr algn="r">
              <a:tabLst>
                <a:tab pos="165100" algn="l"/>
                <a:tab pos="800100" algn="r"/>
                <a:tab pos="1066800" algn="l"/>
                <a:tab pos="5486400" algn="r"/>
              </a:tabLst>
              <a:defRPr>
                <a:solidFill>
                  <a:schemeClr val="tx1"/>
                </a:solidFill>
                <a:latin typeface="Arial" charset="0"/>
                <a:cs typeface="Arial" charset="0"/>
              </a:defRPr>
            </a:lvl2pPr>
            <a:lvl3pPr algn="r">
              <a:tabLst>
                <a:tab pos="165100" algn="l"/>
                <a:tab pos="800100" algn="r"/>
                <a:tab pos="1066800" algn="l"/>
                <a:tab pos="5486400" algn="r"/>
              </a:tabLst>
              <a:defRPr>
                <a:solidFill>
                  <a:schemeClr val="tx1"/>
                </a:solidFill>
                <a:latin typeface="Arial" charset="0"/>
                <a:cs typeface="Arial" charset="0"/>
              </a:defRPr>
            </a:lvl3pPr>
            <a:lvl4pPr algn="r">
              <a:tabLst>
                <a:tab pos="165100" algn="l"/>
                <a:tab pos="800100" algn="r"/>
                <a:tab pos="1066800" algn="l"/>
                <a:tab pos="5486400" algn="r"/>
              </a:tabLst>
              <a:defRPr>
                <a:solidFill>
                  <a:schemeClr val="tx1"/>
                </a:solidFill>
                <a:latin typeface="Arial" charset="0"/>
                <a:cs typeface="Arial" charset="0"/>
              </a:defRPr>
            </a:lvl4pPr>
            <a:lvl5pPr algn="r">
              <a:tabLst>
                <a:tab pos="165100" algn="l"/>
                <a:tab pos="800100" algn="r"/>
                <a:tab pos="1066800" algn="l"/>
                <a:tab pos="5486400" algn="r"/>
              </a:tabLst>
              <a:defRPr>
                <a:solidFill>
                  <a:schemeClr val="tx1"/>
                </a:solidFill>
                <a:latin typeface="Arial" charset="0"/>
                <a:cs typeface="Arial" charset="0"/>
              </a:defRPr>
            </a:lvl5pPr>
            <a:lvl6pPr algn="r" rtl="1" fontAlgn="base">
              <a:spcBef>
                <a:spcPct val="0"/>
              </a:spcBef>
              <a:spcAft>
                <a:spcPct val="0"/>
              </a:spcAft>
              <a:tabLst>
                <a:tab pos="165100" algn="l"/>
                <a:tab pos="800100" algn="r"/>
                <a:tab pos="1066800" algn="l"/>
                <a:tab pos="5486400" algn="r"/>
              </a:tabLst>
              <a:defRPr>
                <a:solidFill>
                  <a:schemeClr val="tx1"/>
                </a:solidFill>
                <a:latin typeface="Arial" charset="0"/>
                <a:cs typeface="Arial" charset="0"/>
              </a:defRPr>
            </a:lvl6pPr>
            <a:lvl7pPr algn="r" rtl="1" fontAlgn="base">
              <a:spcBef>
                <a:spcPct val="0"/>
              </a:spcBef>
              <a:spcAft>
                <a:spcPct val="0"/>
              </a:spcAft>
              <a:tabLst>
                <a:tab pos="165100" algn="l"/>
                <a:tab pos="800100" algn="r"/>
                <a:tab pos="1066800" algn="l"/>
                <a:tab pos="5486400" algn="r"/>
              </a:tabLst>
              <a:defRPr>
                <a:solidFill>
                  <a:schemeClr val="tx1"/>
                </a:solidFill>
                <a:latin typeface="Arial" charset="0"/>
                <a:cs typeface="Arial" charset="0"/>
              </a:defRPr>
            </a:lvl7pPr>
            <a:lvl8pPr algn="r" rtl="1" fontAlgn="base">
              <a:spcBef>
                <a:spcPct val="0"/>
              </a:spcBef>
              <a:spcAft>
                <a:spcPct val="0"/>
              </a:spcAft>
              <a:tabLst>
                <a:tab pos="165100" algn="l"/>
                <a:tab pos="800100" algn="r"/>
                <a:tab pos="1066800" algn="l"/>
                <a:tab pos="5486400" algn="r"/>
              </a:tabLst>
              <a:defRPr>
                <a:solidFill>
                  <a:schemeClr val="tx1"/>
                </a:solidFill>
                <a:latin typeface="Arial" charset="0"/>
                <a:cs typeface="Arial" charset="0"/>
              </a:defRPr>
            </a:lvl8pPr>
            <a:lvl9pPr algn="r" rtl="1" fontAlgn="base">
              <a:spcBef>
                <a:spcPct val="0"/>
              </a:spcBef>
              <a:spcAft>
                <a:spcPct val="0"/>
              </a:spcAft>
              <a:tabLst>
                <a:tab pos="165100" algn="l"/>
                <a:tab pos="800100" algn="r"/>
                <a:tab pos="1066800" algn="l"/>
                <a:tab pos="5486400" algn="r"/>
              </a:tabLst>
              <a:defRPr>
                <a:solidFill>
                  <a:schemeClr val="tx1"/>
                </a:solidFill>
                <a:latin typeface="Arial" charset="0"/>
                <a:cs typeface="Arial" charset="0"/>
              </a:defRPr>
            </a:lvl9pPr>
          </a:lstStyle>
          <a:p>
            <a:pPr algn="ctr"/>
            <a:r>
              <a:rPr lang="fa-IR" altLang="en-US" sz="2000" b="1">
                <a:solidFill>
                  <a:srgbClr val="0033CC"/>
                </a:solidFill>
                <a:cs typeface="2  Zar" pitchFamily="2" charset="-78"/>
              </a:rPr>
              <a:t>الكترودهاي روپوش دار ( </a:t>
            </a:r>
            <a:r>
              <a:rPr lang="en-US" altLang="en-US" sz="2000" b="1">
                <a:solidFill>
                  <a:srgbClr val="0033CC"/>
                </a:solidFill>
                <a:cs typeface="2  Zar" pitchFamily="2" charset="-78"/>
              </a:rPr>
              <a:t>Welding Electrode</a:t>
            </a:r>
            <a:r>
              <a:rPr lang="fa-IR" altLang="en-US" sz="2000" b="1">
                <a:solidFill>
                  <a:srgbClr val="0033CC"/>
                </a:solidFill>
                <a:cs typeface="2  Zar" pitchFamily="2" charset="-78"/>
              </a:rPr>
              <a:t> ) :</a:t>
            </a:r>
          </a:p>
          <a:p>
            <a:pPr algn="ctr"/>
            <a:endParaRPr lang="en-US" altLang="en-US" sz="2000">
              <a:solidFill>
                <a:srgbClr val="0033CC"/>
              </a:solidFill>
              <a:cs typeface="2  Zar" pitchFamily="2" charset="-78"/>
            </a:endParaRPr>
          </a:p>
          <a:p>
            <a:pPr algn="ctr"/>
            <a:r>
              <a:rPr lang="fa-IR" altLang="en-US" sz="2000">
                <a:solidFill>
                  <a:srgbClr val="0033CC"/>
                </a:solidFill>
                <a:cs typeface="2  Zar" pitchFamily="2" charset="-78"/>
              </a:rPr>
              <a:t>   </a:t>
            </a:r>
            <a:r>
              <a:rPr lang="fa-IR" altLang="en-US" sz="2000">
                <a:cs typeface="2  Zar" pitchFamily="2" charset="-78"/>
              </a:rPr>
              <a:t>جوشكاري قوس الكتريكي براي اولين بار و با الكترود ذغالي در سال 1881 ميلادي انجام شد و 7 سال بعد ، يعني در سال 1888 ميلادي ، الكترود ذغالي با يك ميلة فولادي لخت جايگزين گرديد. كيفيت اتصال به مراتب از قبل بهتر شده بود ، اما ورود گازهاي موجود در اتمسفر ، بويژه اكسيژن و نيتروژن به صورت غير قابل كنترل به داخل مذاب جوش و تأثيرات متالورژيكي و مكانيكي آنها ، كيفيت دروني جوش را به سبب ايجاد تردي و سختي و شكنندگي بيش از حد و نيز وجود حفرات گازي داخلي ، به شدت كاهش مي داد. علاوه بر آن ، قطع و وصل شدن هاي قوس ، حالتي ناپايدار پديد مي آورد كه براي اين منظور ، به يك جوشكار با مهارت هاي بالا نياز بود. در ضمن جرقه هاي جوشي كه به اطراف پاشيده مي شد ، كيفيت سطح فلز و ايمني جوشكار را به خطر مي انداخت ، از اين رو در سال 1904 براي نخستين بار در سوئد ، روپوشي از آهك همراه با افزودني هاي ديگر به روي مفتول فلزي لخت چسبانده شد كه مشكلات گفته شده را تا حدي كاهش مي داد. اين فرآيند تا سال 1950 سير ترقي خود را طي نمود تا در اين دهه ، شناخت نسبتاً  كاملي از روپوش ها و مزايا و محدوديت هاي هر كدام بدست آمد. </a:t>
            </a: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checkerboard(across)">
                                      <p:cBhvr>
                                        <p:cTn id="7" dur="500"/>
                                        <p:tgtEl>
                                          <p:spTgt spid="54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4275">
                                            <p:txEl>
                                              <p:pRg st="0" end="0"/>
                                            </p:txEl>
                                          </p:spTgt>
                                        </p:tgtEl>
                                        <p:attrNameLst>
                                          <p:attrName>style.visibility</p:attrName>
                                        </p:attrNameLst>
                                      </p:cBhvr>
                                      <p:to>
                                        <p:strVal val="visible"/>
                                      </p:to>
                                    </p:set>
                                    <p:animEffect transition="in" filter="checkerboard(across)">
                                      <p:cBhvr>
                                        <p:cTn id="12" dur="500"/>
                                        <p:tgtEl>
                                          <p:spTgt spid="542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54276">
                                            <p:txEl>
                                              <p:pRg st="0" end="0"/>
                                            </p:txEl>
                                          </p:spTgt>
                                        </p:tgtEl>
                                        <p:attrNameLst>
                                          <p:attrName>style.visibility</p:attrName>
                                        </p:attrNameLst>
                                      </p:cBhvr>
                                      <p:to>
                                        <p:strVal val="visible"/>
                                      </p:to>
                                    </p:set>
                                    <p:animEffect transition="in" filter="plus(in)">
                                      <p:cBhvr>
                                        <p:cTn id="17" dur="2000"/>
                                        <p:tgtEl>
                                          <p:spTgt spid="54276">
                                            <p:txEl>
                                              <p:pRg st="0" end="0"/>
                                            </p:txEl>
                                          </p:spTgt>
                                        </p:tgtEl>
                                      </p:cBhvr>
                                    </p:animEffect>
                                  </p:childTnLst>
                                </p:cTn>
                              </p:par>
                              <p:par>
                                <p:cTn id="18" presetID="13" presetClass="entr" presetSubtype="16" fill="hold" nodeType="withEffect">
                                  <p:stCondLst>
                                    <p:cond delay="0"/>
                                  </p:stCondLst>
                                  <p:childTnLst>
                                    <p:set>
                                      <p:cBhvr>
                                        <p:cTn id="19" dur="1" fill="hold">
                                          <p:stCondLst>
                                            <p:cond delay="0"/>
                                          </p:stCondLst>
                                        </p:cTn>
                                        <p:tgtEl>
                                          <p:spTgt spid="54276">
                                            <p:txEl>
                                              <p:pRg st="2" end="2"/>
                                            </p:txEl>
                                          </p:spTgt>
                                        </p:tgtEl>
                                        <p:attrNameLst>
                                          <p:attrName>style.visibility</p:attrName>
                                        </p:attrNameLst>
                                      </p:cBhvr>
                                      <p:to>
                                        <p:strVal val="visible"/>
                                      </p:to>
                                    </p:set>
                                    <p:animEffect transition="in" filter="plus(in)">
                                      <p:cBhvr>
                                        <p:cTn id="20" dur="2000"/>
                                        <p:tgtEl>
                                          <p:spTgt spid="542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179388" y="260350"/>
            <a:ext cx="8785225" cy="6408738"/>
          </a:xfrm>
        </p:spPr>
        <p:txBody>
          <a:bodyPr/>
          <a:lstStyle/>
          <a:p>
            <a:pPr algn="ctr">
              <a:lnSpc>
                <a:spcPct val="80000"/>
              </a:lnSpc>
              <a:buFontTx/>
              <a:buNone/>
            </a:pPr>
            <a:r>
              <a:rPr lang="fa-IR" altLang="en-US" sz="2400" b="1">
                <a:solidFill>
                  <a:srgbClr val="0033CC"/>
                </a:solidFill>
                <a:cs typeface="2  Zar" pitchFamily="2" charset="-78"/>
              </a:rPr>
              <a:t>نقش مفتول الكترودها :</a:t>
            </a:r>
            <a:endParaRPr lang="fa-IR" altLang="en-US" sz="2400">
              <a:solidFill>
                <a:srgbClr val="0033CC"/>
              </a:solidFill>
              <a:cs typeface="2  Zar" pitchFamily="2" charset="-78"/>
            </a:endParaRPr>
          </a:p>
          <a:p>
            <a:pPr>
              <a:lnSpc>
                <a:spcPct val="80000"/>
              </a:lnSpc>
              <a:buFontTx/>
              <a:buAutoNum type="arabicPeriod"/>
            </a:pPr>
            <a:r>
              <a:rPr lang="fa-IR" altLang="en-US" sz="2000">
                <a:cs typeface="2  Zar" pitchFamily="2" charset="-78"/>
              </a:rPr>
              <a:t>هدايت جريان الكتريكي</a:t>
            </a:r>
          </a:p>
          <a:p>
            <a:pPr>
              <a:lnSpc>
                <a:spcPct val="80000"/>
              </a:lnSpc>
              <a:buFontTx/>
              <a:buAutoNum type="arabicPeriod"/>
            </a:pPr>
            <a:r>
              <a:rPr lang="fa-IR" altLang="en-US" sz="2000">
                <a:cs typeface="2  Zar" pitchFamily="2" charset="-78"/>
              </a:rPr>
              <a:t>تأمين فلز پركنندة درز جوش</a:t>
            </a:r>
            <a:endParaRPr lang="fa-IR" altLang="en-US" sz="2000" b="1">
              <a:cs typeface="2  Zar" pitchFamily="2" charset="-78"/>
            </a:endParaRPr>
          </a:p>
          <a:p>
            <a:pPr algn="ctr">
              <a:lnSpc>
                <a:spcPct val="80000"/>
              </a:lnSpc>
              <a:buFontTx/>
              <a:buNone/>
            </a:pPr>
            <a:r>
              <a:rPr lang="fa-IR" altLang="en-US" sz="2400" b="1">
                <a:solidFill>
                  <a:srgbClr val="0033CC"/>
                </a:solidFill>
                <a:cs typeface="2  Zar" pitchFamily="2" charset="-78"/>
              </a:rPr>
              <a:t>نقش پوشش الكترودها :</a:t>
            </a:r>
            <a:endParaRPr lang="fa-IR" altLang="en-US" sz="2400">
              <a:solidFill>
                <a:srgbClr val="0033CC"/>
              </a:solidFill>
              <a:cs typeface="2  Zar" pitchFamily="2" charset="-78"/>
            </a:endParaRPr>
          </a:p>
          <a:p>
            <a:pPr>
              <a:lnSpc>
                <a:spcPct val="80000"/>
              </a:lnSpc>
              <a:buFontTx/>
              <a:buNone/>
            </a:pPr>
            <a:r>
              <a:rPr lang="fa-IR" altLang="en-US" sz="2000">
                <a:cs typeface="2  Zar" pitchFamily="2" charset="-78"/>
              </a:rPr>
              <a:t>   پوشش الكترودها ، نقش هايي اساسي براي ميلة الكترود و منطقة جوش ، قبل و بعد از جوشكاري ايفا مي كنند كه عبارتند از :</a:t>
            </a:r>
          </a:p>
          <a:p>
            <a:pPr>
              <a:lnSpc>
                <a:spcPct val="80000"/>
              </a:lnSpc>
              <a:buFontTx/>
              <a:buAutoNum type="arabicPeriod"/>
            </a:pPr>
            <a:r>
              <a:rPr lang="fa-IR" altLang="en-US" sz="2000">
                <a:cs typeface="2  Zar" pitchFamily="2" charset="-78"/>
              </a:rPr>
              <a:t>جلوگيري از زنگ زدگي و آلودگي ميلة الكترود ، در زمان انبارداري و جوشكاري</a:t>
            </a:r>
          </a:p>
          <a:p>
            <a:pPr>
              <a:lnSpc>
                <a:spcPct val="80000"/>
              </a:lnSpc>
              <a:buFontTx/>
              <a:buAutoNum type="arabicPeriod"/>
            </a:pPr>
            <a:r>
              <a:rPr lang="fa-IR" altLang="en-US" sz="2000">
                <a:cs typeface="2  Zar" pitchFamily="2" charset="-78"/>
              </a:rPr>
              <a:t>محافظت و پايدار سازي قوس الكتريكي برقرار شده </a:t>
            </a:r>
          </a:p>
          <a:p>
            <a:pPr>
              <a:lnSpc>
                <a:spcPct val="80000"/>
              </a:lnSpc>
              <a:buFontTx/>
              <a:buAutoNum type="arabicPeriod"/>
            </a:pPr>
            <a:r>
              <a:rPr lang="fa-IR" altLang="en-US" sz="2000">
                <a:cs typeface="2  Zar" pitchFamily="2" charset="-78"/>
              </a:rPr>
              <a:t>محافظت از جوش بوسيلة گازهاي منشعب شدة حاصل از سوختن پوشش الكترود در جريان جوشكاري</a:t>
            </a:r>
          </a:p>
          <a:p>
            <a:pPr>
              <a:lnSpc>
                <a:spcPct val="80000"/>
              </a:lnSpc>
              <a:buFontTx/>
              <a:buAutoNum type="arabicPeriod"/>
            </a:pPr>
            <a:r>
              <a:rPr lang="fa-IR" altLang="en-US" sz="2000">
                <a:cs typeface="2  Zar" pitchFamily="2" charset="-78"/>
              </a:rPr>
              <a:t>محافظت از جوش بوسيلة سربارة تشكيل شدة ناشي از سوختن پوشش الكترود در جريان جوشكاري</a:t>
            </a:r>
          </a:p>
          <a:p>
            <a:pPr>
              <a:lnSpc>
                <a:spcPct val="80000"/>
              </a:lnSpc>
              <a:buFontTx/>
              <a:buAutoNum type="arabicPeriod"/>
            </a:pPr>
            <a:r>
              <a:rPr lang="fa-IR" altLang="en-US" sz="2000">
                <a:cs typeface="2  Zar" pitchFamily="2" charset="-78"/>
              </a:rPr>
              <a:t>جلوگيري از اتلاف گرما و پراكندگي حرارت در محيط</a:t>
            </a:r>
          </a:p>
          <a:p>
            <a:pPr>
              <a:lnSpc>
                <a:spcPct val="80000"/>
              </a:lnSpc>
              <a:buFontTx/>
              <a:buAutoNum type="arabicPeriod"/>
            </a:pPr>
            <a:r>
              <a:rPr lang="fa-IR" altLang="en-US" sz="2000">
                <a:cs typeface="2  Zar" pitchFamily="2" charset="-78"/>
              </a:rPr>
              <a:t>ايجاد يك پروفيل مناسب در سطح جوش ( گردة جوش مقعر ، تخت يا محدب )</a:t>
            </a:r>
          </a:p>
          <a:p>
            <a:pPr>
              <a:lnSpc>
                <a:spcPct val="80000"/>
              </a:lnSpc>
              <a:buFontTx/>
              <a:buAutoNum type="arabicPeriod"/>
            </a:pPr>
            <a:r>
              <a:rPr lang="fa-IR" altLang="en-US" sz="2000">
                <a:cs typeface="2  Zar" pitchFamily="2" charset="-78"/>
              </a:rPr>
              <a:t>جلوگيري از سريع سرد شدن جوش</a:t>
            </a:r>
          </a:p>
          <a:p>
            <a:pPr>
              <a:lnSpc>
                <a:spcPct val="80000"/>
              </a:lnSpc>
              <a:buFontTx/>
              <a:buAutoNum type="arabicPeriod"/>
            </a:pPr>
            <a:r>
              <a:rPr lang="fa-IR" altLang="en-US" sz="2000">
                <a:cs typeface="2  Zar" pitchFamily="2" charset="-78"/>
              </a:rPr>
              <a:t>جلوگيري از رشد بي روية دانه بندي سطحي جوش</a:t>
            </a:r>
          </a:p>
          <a:p>
            <a:pPr>
              <a:lnSpc>
                <a:spcPct val="80000"/>
              </a:lnSpc>
              <a:buFontTx/>
              <a:buAutoNum type="arabicPeriod"/>
            </a:pPr>
            <a:r>
              <a:rPr lang="fa-IR" altLang="en-US" sz="2000">
                <a:cs typeface="2  Zar" pitchFamily="2" charset="-78"/>
              </a:rPr>
              <a:t>كنترل واكنش هاي سرباره - مذاب ، گاز - مذاب و گاهي اوقات انجام عمل تصفيه فلز جوش يا اضافه نمودن بعضي عناصر آلياژي به داخل ساختار جوش و بهبود آلياژ سازي</a:t>
            </a:r>
          </a:p>
          <a:p>
            <a:pPr>
              <a:lnSpc>
                <a:spcPct val="80000"/>
              </a:lnSpc>
              <a:buFontTx/>
              <a:buAutoNum type="arabicPeriod"/>
            </a:pPr>
            <a:r>
              <a:rPr lang="fa-IR" altLang="en-US" sz="2000">
                <a:cs typeface="2  Zar" pitchFamily="2" charset="-78"/>
              </a:rPr>
              <a:t>ايجاد امكان بيشتر براي متنوع سازي انواع الكترودهاي ساخته شده از يك نوع ميلة الكترود</a:t>
            </a:r>
          </a:p>
          <a:p>
            <a:pPr>
              <a:lnSpc>
                <a:spcPct val="80000"/>
              </a:lnSpc>
              <a:buFontTx/>
              <a:buAutoNum type="arabicPeriod"/>
            </a:pPr>
            <a:r>
              <a:rPr lang="fa-IR" altLang="en-US" sz="2000">
                <a:cs typeface="2  Zar" pitchFamily="2" charset="-78"/>
              </a:rPr>
              <a:t>سيال سازي جريان مذاب و ايجاد سهولت بيشتر در جريان جوشكاري</a:t>
            </a:r>
          </a:p>
          <a:p>
            <a:pPr>
              <a:lnSpc>
                <a:spcPct val="80000"/>
              </a:lnSpc>
              <a:buFontTx/>
              <a:buAutoNum type="arabicPeriod"/>
            </a:pPr>
            <a:r>
              <a:rPr lang="fa-IR" altLang="en-US" sz="2000">
                <a:cs typeface="2  Zar" pitchFamily="2" charset="-78"/>
              </a:rPr>
              <a:t>كاهش عرض محدودة تحت تأثير حرارت قرار گرفته ( </a:t>
            </a:r>
            <a:r>
              <a:rPr lang="en-US" altLang="en-US" sz="2000">
                <a:cs typeface="2  Zar" pitchFamily="2" charset="-78"/>
              </a:rPr>
              <a:t>HAZ</a:t>
            </a:r>
            <a:r>
              <a:rPr lang="fa-IR" altLang="en-US" sz="2000">
                <a:cs typeface="2  Zar" pitchFamily="2" charset="-78"/>
              </a:rPr>
              <a:t> )</a:t>
            </a:r>
          </a:p>
          <a:p>
            <a:pPr>
              <a:lnSpc>
                <a:spcPct val="80000"/>
              </a:lnSpc>
              <a:buFontTx/>
              <a:buAutoNum type="arabicPeriod"/>
            </a:pPr>
            <a:r>
              <a:rPr lang="fa-IR" altLang="en-US" sz="2000">
                <a:cs typeface="2  Zar" pitchFamily="2" charset="-78"/>
              </a:rPr>
              <a:t>افزايش بازدهي يا راندمان بازدهي ( توليد مذاب و پركنندگي ) الكترود و در نتيجه كاهش مصرف الكترود</a:t>
            </a: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diamond(in)">
                                      <p:cBhvr>
                                        <p:cTn id="7" dur="2000"/>
                                        <p:tgtEl>
                                          <p:spTgt spid="55299">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55299">
                                            <p:txEl>
                                              <p:pRg st="1" end="1"/>
                                            </p:txEl>
                                          </p:spTgt>
                                        </p:tgtEl>
                                        <p:attrNameLst>
                                          <p:attrName>style.visibility</p:attrName>
                                        </p:attrNameLst>
                                      </p:cBhvr>
                                      <p:to>
                                        <p:strVal val="visible"/>
                                      </p:to>
                                    </p:set>
                                    <p:animEffect transition="in" filter="diamond(in)">
                                      <p:cBhvr>
                                        <p:cTn id="10" dur="2000"/>
                                        <p:tgtEl>
                                          <p:spTgt spid="55299">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55299">
                                            <p:txEl>
                                              <p:pRg st="2" end="2"/>
                                            </p:txEl>
                                          </p:spTgt>
                                        </p:tgtEl>
                                        <p:attrNameLst>
                                          <p:attrName>style.visibility</p:attrName>
                                        </p:attrNameLst>
                                      </p:cBhvr>
                                      <p:to>
                                        <p:strVal val="visible"/>
                                      </p:to>
                                    </p:set>
                                    <p:animEffect transition="in" filter="diamond(in)">
                                      <p:cBhvr>
                                        <p:cTn id="13" dur="2000"/>
                                        <p:tgtEl>
                                          <p:spTgt spid="5529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55299">
                                            <p:txEl>
                                              <p:pRg st="3" end="3"/>
                                            </p:txEl>
                                          </p:spTgt>
                                        </p:tgtEl>
                                        <p:attrNameLst>
                                          <p:attrName>style.visibility</p:attrName>
                                        </p:attrNameLst>
                                      </p:cBhvr>
                                      <p:to>
                                        <p:strVal val="visible"/>
                                      </p:to>
                                    </p:set>
                                    <p:animEffect transition="in" filter="dissolve">
                                      <p:cBhvr>
                                        <p:cTn id="18" dur="500"/>
                                        <p:tgtEl>
                                          <p:spTgt spid="55299">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55299">
                                            <p:txEl>
                                              <p:pRg st="4" end="4"/>
                                            </p:txEl>
                                          </p:spTgt>
                                        </p:tgtEl>
                                        <p:attrNameLst>
                                          <p:attrName>style.visibility</p:attrName>
                                        </p:attrNameLst>
                                      </p:cBhvr>
                                      <p:to>
                                        <p:strVal val="visible"/>
                                      </p:to>
                                    </p:set>
                                    <p:animEffect transition="in" filter="dissolve">
                                      <p:cBhvr>
                                        <p:cTn id="21" dur="500"/>
                                        <p:tgtEl>
                                          <p:spTgt spid="55299">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55299">
                                            <p:txEl>
                                              <p:pRg st="5" end="5"/>
                                            </p:txEl>
                                          </p:spTgt>
                                        </p:tgtEl>
                                        <p:attrNameLst>
                                          <p:attrName>style.visibility</p:attrName>
                                        </p:attrNameLst>
                                      </p:cBhvr>
                                      <p:to>
                                        <p:strVal val="visible"/>
                                      </p:to>
                                    </p:set>
                                    <p:animEffect transition="in" filter="dissolve">
                                      <p:cBhvr>
                                        <p:cTn id="24" dur="500"/>
                                        <p:tgtEl>
                                          <p:spTgt spid="55299">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55299">
                                            <p:txEl>
                                              <p:pRg st="6" end="6"/>
                                            </p:txEl>
                                          </p:spTgt>
                                        </p:tgtEl>
                                        <p:attrNameLst>
                                          <p:attrName>style.visibility</p:attrName>
                                        </p:attrNameLst>
                                      </p:cBhvr>
                                      <p:to>
                                        <p:strVal val="visible"/>
                                      </p:to>
                                    </p:set>
                                    <p:animEffect transition="in" filter="dissolve">
                                      <p:cBhvr>
                                        <p:cTn id="27" dur="500"/>
                                        <p:tgtEl>
                                          <p:spTgt spid="55299">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55299">
                                            <p:txEl>
                                              <p:pRg st="7" end="7"/>
                                            </p:txEl>
                                          </p:spTgt>
                                        </p:tgtEl>
                                        <p:attrNameLst>
                                          <p:attrName>style.visibility</p:attrName>
                                        </p:attrNameLst>
                                      </p:cBhvr>
                                      <p:to>
                                        <p:strVal val="visible"/>
                                      </p:to>
                                    </p:set>
                                    <p:animEffect transition="in" filter="dissolve">
                                      <p:cBhvr>
                                        <p:cTn id="30" dur="500"/>
                                        <p:tgtEl>
                                          <p:spTgt spid="55299">
                                            <p:txEl>
                                              <p:pRg st="7" end="7"/>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55299">
                                            <p:txEl>
                                              <p:pRg st="8" end="8"/>
                                            </p:txEl>
                                          </p:spTgt>
                                        </p:tgtEl>
                                        <p:attrNameLst>
                                          <p:attrName>style.visibility</p:attrName>
                                        </p:attrNameLst>
                                      </p:cBhvr>
                                      <p:to>
                                        <p:strVal val="visible"/>
                                      </p:to>
                                    </p:set>
                                    <p:animEffect transition="in" filter="dissolve">
                                      <p:cBhvr>
                                        <p:cTn id="33" dur="500"/>
                                        <p:tgtEl>
                                          <p:spTgt spid="55299">
                                            <p:txEl>
                                              <p:pRg st="8" end="8"/>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55299">
                                            <p:txEl>
                                              <p:pRg st="9" end="9"/>
                                            </p:txEl>
                                          </p:spTgt>
                                        </p:tgtEl>
                                        <p:attrNameLst>
                                          <p:attrName>style.visibility</p:attrName>
                                        </p:attrNameLst>
                                      </p:cBhvr>
                                      <p:to>
                                        <p:strVal val="visible"/>
                                      </p:to>
                                    </p:set>
                                    <p:animEffect transition="in" filter="dissolve">
                                      <p:cBhvr>
                                        <p:cTn id="36" dur="500"/>
                                        <p:tgtEl>
                                          <p:spTgt spid="55299">
                                            <p:txEl>
                                              <p:pRg st="9" end="9"/>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55299">
                                            <p:txEl>
                                              <p:pRg st="10" end="10"/>
                                            </p:txEl>
                                          </p:spTgt>
                                        </p:tgtEl>
                                        <p:attrNameLst>
                                          <p:attrName>style.visibility</p:attrName>
                                        </p:attrNameLst>
                                      </p:cBhvr>
                                      <p:to>
                                        <p:strVal val="visible"/>
                                      </p:to>
                                    </p:set>
                                    <p:animEffect transition="in" filter="dissolve">
                                      <p:cBhvr>
                                        <p:cTn id="39" dur="500"/>
                                        <p:tgtEl>
                                          <p:spTgt spid="55299">
                                            <p:txEl>
                                              <p:pRg st="10" end="10"/>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55299">
                                            <p:txEl>
                                              <p:pRg st="11" end="11"/>
                                            </p:txEl>
                                          </p:spTgt>
                                        </p:tgtEl>
                                        <p:attrNameLst>
                                          <p:attrName>style.visibility</p:attrName>
                                        </p:attrNameLst>
                                      </p:cBhvr>
                                      <p:to>
                                        <p:strVal val="visible"/>
                                      </p:to>
                                    </p:set>
                                    <p:animEffect transition="in" filter="dissolve">
                                      <p:cBhvr>
                                        <p:cTn id="42" dur="500"/>
                                        <p:tgtEl>
                                          <p:spTgt spid="55299">
                                            <p:txEl>
                                              <p:pRg st="11" end="11"/>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55299">
                                            <p:txEl>
                                              <p:pRg st="12" end="12"/>
                                            </p:txEl>
                                          </p:spTgt>
                                        </p:tgtEl>
                                        <p:attrNameLst>
                                          <p:attrName>style.visibility</p:attrName>
                                        </p:attrNameLst>
                                      </p:cBhvr>
                                      <p:to>
                                        <p:strVal val="visible"/>
                                      </p:to>
                                    </p:set>
                                    <p:animEffect transition="in" filter="dissolve">
                                      <p:cBhvr>
                                        <p:cTn id="45" dur="500"/>
                                        <p:tgtEl>
                                          <p:spTgt spid="55299">
                                            <p:txEl>
                                              <p:pRg st="12" end="12"/>
                                            </p:txEl>
                                          </p:spTgt>
                                        </p:tgtEl>
                                      </p:cBhvr>
                                    </p:animEffect>
                                  </p:childTnLst>
                                </p:cTn>
                              </p:par>
                              <p:par>
                                <p:cTn id="46" presetID="9" presetClass="entr" presetSubtype="0" fill="hold" nodeType="withEffect">
                                  <p:stCondLst>
                                    <p:cond delay="0"/>
                                  </p:stCondLst>
                                  <p:childTnLst>
                                    <p:set>
                                      <p:cBhvr>
                                        <p:cTn id="47" dur="1" fill="hold">
                                          <p:stCondLst>
                                            <p:cond delay="0"/>
                                          </p:stCondLst>
                                        </p:cTn>
                                        <p:tgtEl>
                                          <p:spTgt spid="55299">
                                            <p:txEl>
                                              <p:pRg st="13" end="13"/>
                                            </p:txEl>
                                          </p:spTgt>
                                        </p:tgtEl>
                                        <p:attrNameLst>
                                          <p:attrName>style.visibility</p:attrName>
                                        </p:attrNameLst>
                                      </p:cBhvr>
                                      <p:to>
                                        <p:strVal val="visible"/>
                                      </p:to>
                                    </p:set>
                                    <p:animEffect transition="in" filter="dissolve">
                                      <p:cBhvr>
                                        <p:cTn id="48" dur="500"/>
                                        <p:tgtEl>
                                          <p:spTgt spid="55299">
                                            <p:txEl>
                                              <p:pRg st="13" end="13"/>
                                            </p:txEl>
                                          </p:spTgt>
                                        </p:tgtEl>
                                      </p:cBhvr>
                                    </p:animEffect>
                                  </p:childTnLst>
                                </p:cTn>
                              </p:par>
                              <p:par>
                                <p:cTn id="49" presetID="9" presetClass="entr" presetSubtype="0" fill="hold" nodeType="withEffect">
                                  <p:stCondLst>
                                    <p:cond delay="0"/>
                                  </p:stCondLst>
                                  <p:childTnLst>
                                    <p:set>
                                      <p:cBhvr>
                                        <p:cTn id="50" dur="1" fill="hold">
                                          <p:stCondLst>
                                            <p:cond delay="0"/>
                                          </p:stCondLst>
                                        </p:cTn>
                                        <p:tgtEl>
                                          <p:spTgt spid="55299">
                                            <p:txEl>
                                              <p:pRg st="14" end="14"/>
                                            </p:txEl>
                                          </p:spTgt>
                                        </p:tgtEl>
                                        <p:attrNameLst>
                                          <p:attrName>style.visibility</p:attrName>
                                        </p:attrNameLst>
                                      </p:cBhvr>
                                      <p:to>
                                        <p:strVal val="visible"/>
                                      </p:to>
                                    </p:set>
                                    <p:animEffect transition="in" filter="dissolve">
                                      <p:cBhvr>
                                        <p:cTn id="51" dur="500"/>
                                        <p:tgtEl>
                                          <p:spTgt spid="55299">
                                            <p:txEl>
                                              <p:pRg st="14" end="14"/>
                                            </p:txEl>
                                          </p:spTgt>
                                        </p:tgtEl>
                                      </p:cBhvr>
                                    </p:animEffect>
                                  </p:childTnLst>
                                </p:cTn>
                              </p:par>
                              <p:par>
                                <p:cTn id="52" presetID="9" presetClass="entr" presetSubtype="0" fill="hold" nodeType="withEffect">
                                  <p:stCondLst>
                                    <p:cond delay="0"/>
                                  </p:stCondLst>
                                  <p:childTnLst>
                                    <p:set>
                                      <p:cBhvr>
                                        <p:cTn id="53" dur="1" fill="hold">
                                          <p:stCondLst>
                                            <p:cond delay="0"/>
                                          </p:stCondLst>
                                        </p:cTn>
                                        <p:tgtEl>
                                          <p:spTgt spid="55299">
                                            <p:txEl>
                                              <p:pRg st="15" end="15"/>
                                            </p:txEl>
                                          </p:spTgt>
                                        </p:tgtEl>
                                        <p:attrNameLst>
                                          <p:attrName>style.visibility</p:attrName>
                                        </p:attrNameLst>
                                      </p:cBhvr>
                                      <p:to>
                                        <p:strVal val="visible"/>
                                      </p:to>
                                    </p:set>
                                    <p:animEffect transition="in" filter="dissolve">
                                      <p:cBhvr>
                                        <p:cTn id="54" dur="500"/>
                                        <p:tgtEl>
                                          <p:spTgt spid="55299">
                                            <p:txEl>
                                              <p:pRg st="15" end="15"/>
                                            </p:txEl>
                                          </p:spTgt>
                                        </p:tgtEl>
                                      </p:cBhvr>
                                    </p:animEffect>
                                  </p:childTnLst>
                                </p:cTn>
                              </p:par>
                              <p:par>
                                <p:cTn id="55" presetID="9" presetClass="entr" presetSubtype="0" fill="hold" nodeType="withEffect">
                                  <p:stCondLst>
                                    <p:cond delay="0"/>
                                  </p:stCondLst>
                                  <p:childTnLst>
                                    <p:set>
                                      <p:cBhvr>
                                        <p:cTn id="56" dur="1" fill="hold">
                                          <p:stCondLst>
                                            <p:cond delay="0"/>
                                          </p:stCondLst>
                                        </p:cTn>
                                        <p:tgtEl>
                                          <p:spTgt spid="55299">
                                            <p:txEl>
                                              <p:pRg st="16" end="16"/>
                                            </p:txEl>
                                          </p:spTgt>
                                        </p:tgtEl>
                                        <p:attrNameLst>
                                          <p:attrName>style.visibility</p:attrName>
                                        </p:attrNameLst>
                                      </p:cBhvr>
                                      <p:to>
                                        <p:strVal val="visible"/>
                                      </p:to>
                                    </p:set>
                                    <p:animEffect transition="in" filter="dissolve">
                                      <p:cBhvr>
                                        <p:cTn id="57" dur="500"/>
                                        <p:tgtEl>
                                          <p:spTgt spid="55299">
                                            <p:txEl>
                                              <p:pRg st="16" end="16"/>
                                            </p:txEl>
                                          </p:spTgt>
                                        </p:tgtEl>
                                      </p:cBhvr>
                                    </p:animEffect>
                                  </p:childTnLst>
                                </p:cTn>
                              </p:par>
                              <p:par>
                                <p:cTn id="58" presetID="9" presetClass="entr" presetSubtype="0" fill="hold" nodeType="withEffect">
                                  <p:stCondLst>
                                    <p:cond delay="0"/>
                                  </p:stCondLst>
                                  <p:childTnLst>
                                    <p:set>
                                      <p:cBhvr>
                                        <p:cTn id="59" dur="1" fill="hold">
                                          <p:stCondLst>
                                            <p:cond delay="0"/>
                                          </p:stCondLst>
                                        </p:cTn>
                                        <p:tgtEl>
                                          <p:spTgt spid="55299">
                                            <p:txEl>
                                              <p:pRg st="17" end="17"/>
                                            </p:txEl>
                                          </p:spTgt>
                                        </p:tgtEl>
                                        <p:attrNameLst>
                                          <p:attrName>style.visibility</p:attrName>
                                        </p:attrNameLst>
                                      </p:cBhvr>
                                      <p:to>
                                        <p:strVal val="visible"/>
                                      </p:to>
                                    </p:set>
                                    <p:animEffect transition="in" filter="dissolve">
                                      <p:cBhvr>
                                        <p:cTn id="60" dur="500"/>
                                        <p:tgtEl>
                                          <p:spTgt spid="55299">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250825" y="260350"/>
            <a:ext cx="8713788" cy="6408738"/>
          </a:xfrm>
        </p:spPr>
        <p:txBody>
          <a:bodyPr/>
          <a:lstStyle/>
          <a:p>
            <a:pPr>
              <a:lnSpc>
                <a:spcPct val="90000"/>
              </a:lnSpc>
              <a:buFontTx/>
              <a:buNone/>
            </a:pPr>
            <a:r>
              <a:rPr lang="fa-IR" altLang="en-US" sz="2000">
                <a:cs typeface="2  Zar" pitchFamily="2" charset="-78"/>
              </a:rPr>
              <a:t>14. ايجاد ايمني بيشتر براي جوشكاران به دليل كاهش تشعشعات ، انعكاس فلز ناشي از قوس الكتريكي و پاشش جرقه ها </a:t>
            </a:r>
          </a:p>
          <a:p>
            <a:pPr>
              <a:lnSpc>
                <a:spcPct val="90000"/>
              </a:lnSpc>
              <a:buFontTx/>
              <a:buNone/>
            </a:pPr>
            <a:r>
              <a:rPr lang="fa-IR" altLang="en-US" sz="2000">
                <a:cs typeface="2  Zar" pitchFamily="2" charset="-78"/>
              </a:rPr>
              <a:t>15. افزايش قدرت و سرعت انتقال مذاب از الكترود به حوضچة جوش و برقراري بهتر جريان مثبت و منفي</a:t>
            </a:r>
          </a:p>
          <a:p>
            <a:pPr>
              <a:lnSpc>
                <a:spcPct val="90000"/>
              </a:lnSpc>
              <a:buFontTx/>
              <a:buNone/>
            </a:pPr>
            <a:r>
              <a:rPr lang="fa-IR" altLang="en-US" sz="2000">
                <a:cs typeface="2  Zar" pitchFamily="2" charset="-78"/>
              </a:rPr>
              <a:t>16. كنترل عمق نفوذ جوش</a:t>
            </a:r>
          </a:p>
          <a:p>
            <a:pPr>
              <a:lnSpc>
                <a:spcPct val="90000"/>
              </a:lnSpc>
              <a:buFontTx/>
              <a:buNone/>
            </a:pPr>
            <a:r>
              <a:rPr lang="fa-IR" altLang="en-US" sz="2000">
                <a:cs typeface="2  Zar" pitchFamily="2" charset="-78"/>
              </a:rPr>
              <a:t>17. كاهش حرارت ورودي مورد نياز و در عين حال افزايش شدت قوس در صورتي كه پودر آهن در پوشش الكترودهاي فولادي بكار گرفته شده باشد.</a:t>
            </a:r>
          </a:p>
          <a:p>
            <a:pPr>
              <a:lnSpc>
                <a:spcPct val="90000"/>
              </a:lnSpc>
              <a:buFontTx/>
              <a:buNone/>
            </a:pPr>
            <a:r>
              <a:rPr lang="fa-IR" altLang="en-US" sz="2000">
                <a:cs typeface="2  Zar" pitchFamily="2" charset="-78"/>
              </a:rPr>
              <a:t>18. امكان انجام جوشكاري در وضعيت هاي مختلف و حتي وضعيت هاي جوشكاري دشوار مثل بالاسري يا بالاسر</a:t>
            </a:r>
          </a:p>
          <a:p>
            <a:pPr>
              <a:lnSpc>
                <a:spcPct val="90000"/>
              </a:lnSpc>
              <a:buFontTx/>
              <a:buNone/>
            </a:pPr>
            <a:r>
              <a:rPr lang="fa-IR" altLang="en-US" sz="2000">
                <a:cs typeface="2  Zar" pitchFamily="2" charset="-78"/>
              </a:rPr>
              <a:t>19. كنترل طول قوس و ولتاژ</a:t>
            </a:r>
          </a:p>
          <a:p>
            <a:pPr>
              <a:lnSpc>
                <a:spcPct val="90000"/>
              </a:lnSpc>
              <a:buFontTx/>
              <a:buNone/>
            </a:pPr>
            <a:r>
              <a:rPr lang="fa-IR" altLang="en-US" sz="2000">
                <a:cs typeface="2  Zar" pitchFamily="2" charset="-78"/>
              </a:rPr>
              <a:t>20. مشخصة شناسايي الكترودها در صورت استفاده از پوشش ها با رنگ هاي مختلف و معرفي شده.</a:t>
            </a:r>
          </a:p>
          <a:p>
            <a:pPr algn="ctr">
              <a:lnSpc>
                <a:spcPct val="90000"/>
              </a:lnSpc>
              <a:buFontTx/>
              <a:buNone/>
            </a:pPr>
            <a:r>
              <a:rPr lang="fa-IR" altLang="en-US" sz="2400" b="1">
                <a:solidFill>
                  <a:srgbClr val="0033CC"/>
                </a:solidFill>
                <a:cs typeface="2  Zar" pitchFamily="2" charset="-78"/>
              </a:rPr>
              <a:t>تقسيم بندي الكترودها بر اساس نوع پوشش آنها :</a:t>
            </a:r>
            <a:endParaRPr lang="fa-IR" altLang="en-US" sz="2400">
              <a:solidFill>
                <a:srgbClr val="0033CC"/>
              </a:solidFill>
              <a:cs typeface="2  Zar" pitchFamily="2" charset="-78"/>
            </a:endParaRPr>
          </a:p>
          <a:p>
            <a:pPr>
              <a:lnSpc>
                <a:spcPct val="90000"/>
              </a:lnSpc>
              <a:buFontTx/>
              <a:buNone/>
            </a:pPr>
            <a:r>
              <a:rPr lang="fa-IR" altLang="en-US" sz="2400"/>
              <a:t>   </a:t>
            </a:r>
            <a:r>
              <a:rPr lang="fa-IR" altLang="en-US" sz="2000">
                <a:cs typeface="2  Zar" pitchFamily="2" charset="-78"/>
              </a:rPr>
              <a:t>از حدود 1950 ميلادي ، الكترودها را در انگلستان ، بر اساس جنس پوشش آنها طبقه بندي مي نمودند ، كه اين تقسيم بندي در نوع خود مؤثر و تا امروز در بعضي صنايع كاربرد دارد. الكترودها بر اساس پوشش آنها به چند گروه تقسيم مي شوند كه عبارتند از :</a:t>
            </a:r>
            <a:endParaRPr lang="en-US" altLang="en-US" sz="2000">
              <a:cs typeface="2  Zar" pitchFamily="2" charset="-78"/>
            </a:endParaRPr>
          </a:p>
          <a:p>
            <a:pPr>
              <a:lnSpc>
                <a:spcPct val="90000"/>
              </a:lnSpc>
            </a:pPr>
            <a:endParaRPr lang="en-US" altLang="en-US" sz="20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p:cTn id="7" dur="500" fill="hold"/>
                                        <p:tgtEl>
                                          <p:spTgt spid="563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63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632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 calcmode="lin" valueType="num">
                                      <p:cBhvr>
                                        <p:cTn id="12" dur="500" fill="hold"/>
                                        <p:tgtEl>
                                          <p:spTgt spid="5632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632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6323">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 calcmode="lin" valueType="num">
                                      <p:cBhvr>
                                        <p:cTn id="17" dur="500" fill="hold"/>
                                        <p:tgtEl>
                                          <p:spTgt spid="5632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632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6323">
                                            <p:txEl>
                                              <p:pRg st="2" end="2"/>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56323">
                                            <p:txEl>
                                              <p:pRg st="3" end="3"/>
                                            </p:txEl>
                                          </p:spTgt>
                                        </p:tgtEl>
                                        <p:attrNameLst>
                                          <p:attrName>style.visibility</p:attrName>
                                        </p:attrNameLst>
                                      </p:cBhvr>
                                      <p:to>
                                        <p:strVal val="visible"/>
                                      </p:to>
                                    </p:set>
                                    <p:anim calcmode="lin" valueType="num">
                                      <p:cBhvr>
                                        <p:cTn id="22" dur="500" fill="hold"/>
                                        <p:tgtEl>
                                          <p:spTgt spid="5632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5632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56323">
                                            <p:txEl>
                                              <p:pRg st="3" end="3"/>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56323">
                                            <p:txEl>
                                              <p:pRg st="4" end="4"/>
                                            </p:txEl>
                                          </p:spTgt>
                                        </p:tgtEl>
                                        <p:attrNameLst>
                                          <p:attrName>style.visibility</p:attrName>
                                        </p:attrNameLst>
                                      </p:cBhvr>
                                      <p:to>
                                        <p:strVal val="visible"/>
                                      </p:to>
                                    </p:set>
                                    <p:anim calcmode="lin" valueType="num">
                                      <p:cBhvr>
                                        <p:cTn id="27" dur="500" fill="hold"/>
                                        <p:tgtEl>
                                          <p:spTgt spid="5632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5632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56323">
                                            <p:txEl>
                                              <p:pRg st="4" end="4"/>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56323">
                                            <p:txEl>
                                              <p:pRg st="5" end="5"/>
                                            </p:txEl>
                                          </p:spTgt>
                                        </p:tgtEl>
                                        <p:attrNameLst>
                                          <p:attrName>style.visibility</p:attrName>
                                        </p:attrNameLst>
                                      </p:cBhvr>
                                      <p:to>
                                        <p:strVal val="visible"/>
                                      </p:to>
                                    </p:set>
                                    <p:anim calcmode="lin" valueType="num">
                                      <p:cBhvr>
                                        <p:cTn id="32" dur="500" fill="hold"/>
                                        <p:tgtEl>
                                          <p:spTgt spid="5632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5632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56323">
                                            <p:txEl>
                                              <p:pRg st="5" end="5"/>
                                            </p:txEl>
                                          </p:spTgt>
                                        </p:tgtEl>
                                      </p:cBhvr>
                                    </p:animEffect>
                                  </p:childTnLst>
                                </p:cTn>
                              </p:par>
                              <p:par>
                                <p:cTn id="35" presetID="53" presetClass="entr" presetSubtype="0" fill="hold" nodeType="withEffect">
                                  <p:stCondLst>
                                    <p:cond delay="0"/>
                                  </p:stCondLst>
                                  <p:childTnLst>
                                    <p:set>
                                      <p:cBhvr>
                                        <p:cTn id="36" dur="1" fill="hold">
                                          <p:stCondLst>
                                            <p:cond delay="0"/>
                                          </p:stCondLst>
                                        </p:cTn>
                                        <p:tgtEl>
                                          <p:spTgt spid="56323">
                                            <p:txEl>
                                              <p:pRg st="6" end="6"/>
                                            </p:txEl>
                                          </p:spTgt>
                                        </p:tgtEl>
                                        <p:attrNameLst>
                                          <p:attrName>style.visibility</p:attrName>
                                        </p:attrNameLst>
                                      </p:cBhvr>
                                      <p:to>
                                        <p:strVal val="visible"/>
                                      </p:to>
                                    </p:set>
                                    <p:anim calcmode="lin" valueType="num">
                                      <p:cBhvr>
                                        <p:cTn id="37" dur="500" fill="hold"/>
                                        <p:tgtEl>
                                          <p:spTgt spid="5632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5632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56323">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5" presetClass="entr" presetSubtype="0" fill="hold" nodeType="clickEffect">
                                  <p:stCondLst>
                                    <p:cond delay="0"/>
                                  </p:stCondLst>
                                  <p:childTnLst>
                                    <p:set>
                                      <p:cBhvr>
                                        <p:cTn id="43" dur="1" fill="hold">
                                          <p:stCondLst>
                                            <p:cond delay="0"/>
                                          </p:stCondLst>
                                        </p:cTn>
                                        <p:tgtEl>
                                          <p:spTgt spid="56323">
                                            <p:txEl>
                                              <p:pRg st="7" end="7"/>
                                            </p:txEl>
                                          </p:spTgt>
                                        </p:tgtEl>
                                        <p:attrNameLst>
                                          <p:attrName>style.visibility</p:attrName>
                                        </p:attrNameLst>
                                      </p:cBhvr>
                                      <p:to>
                                        <p:strVal val="visible"/>
                                      </p:to>
                                    </p:set>
                                    <p:anim calcmode="lin" valueType="num">
                                      <p:cBhvr>
                                        <p:cTn id="44" dur="1000" fill="hold"/>
                                        <p:tgtEl>
                                          <p:spTgt spid="56323">
                                            <p:txEl>
                                              <p:pRg st="7" end="7"/>
                                            </p:txEl>
                                          </p:spTgt>
                                        </p:tgtEl>
                                        <p:attrNameLst>
                                          <p:attrName>ppt_w</p:attrName>
                                        </p:attrNameLst>
                                      </p:cBhvr>
                                      <p:tavLst>
                                        <p:tav tm="0">
                                          <p:val>
                                            <p:strVal val="#ppt_w*0.70"/>
                                          </p:val>
                                        </p:tav>
                                        <p:tav tm="100000">
                                          <p:val>
                                            <p:strVal val="#ppt_w"/>
                                          </p:val>
                                        </p:tav>
                                      </p:tavLst>
                                    </p:anim>
                                    <p:anim calcmode="lin" valueType="num">
                                      <p:cBhvr>
                                        <p:cTn id="45" dur="1000" fill="hold"/>
                                        <p:tgtEl>
                                          <p:spTgt spid="56323">
                                            <p:txEl>
                                              <p:pRg st="7" end="7"/>
                                            </p:txEl>
                                          </p:spTgt>
                                        </p:tgtEl>
                                        <p:attrNameLst>
                                          <p:attrName>ppt_h</p:attrName>
                                        </p:attrNameLst>
                                      </p:cBhvr>
                                      <p:tavLst>
                                        <p:tav tm="0">
                                          <p:val>
                                            <p:strVal val="#ppt_h"/>
                                          </p:val>
                                        </p:tav>
                                        <p:tav tm="100000">
                                          <p:val>
                                            <p:strVal val="#ppt_h"/>
                                          </p:val>
                                        </p:tav>
                                      </p:tavLst>
                                    </p:anim>
                                    <p:animEffect transition="in" filter="fade">
                                      <p:cBhvr>
                                        <p:cTn id="46" dur="1000"/>
                                        <p:tgtEl>
                                          <p:spTgt spid="56323">
                                            <p:txEl>
                                              <p:pRg st="7" end="7"/>
                                            </p:txEl>
                                          </p:spTgt>
                                        </p:tgtEl>
                                      </p:cBhvr>
                                    </p:animEffect>
                                  </p:childTnLst>
                                </p:cTn>
                              </p:par>
                              <p:par>
                                <p:cTn id="47" presetID="55" presetClass="entr" presetSubtype="0" fill="hold" nodeType="withEffect">
                                  <p:stCondLst>
                                    <p:cond delay="0"/>
                                  </p:stCondLst>
                                  <p:childTnLst>
                                    <p:set>
                                      <p:cBhvr>
                                        <p:cTn id="48" dur="1" fill="hold">
                                          <p:stCondLst>
                                            <p:cond delay="0"/>
                                          </p:stCondLst>
                                        </p:cTn>
                                        <p:tgtEl>
                                          <p:spTgt spid="56323">
                                            <p:txEl>
                                              <p:pRg st="8" end="8"/>
                                            </p:txEl>
                                          </p:spTgt>
                                        </p:tgtEl>
                                        <p:attrNameLst>
                                          <p:attrName>style.visibility</p:attrName>
                                        </p:attrNameLst>
                                      </p:cBhvr>
                                      <p:to>
                                        <p:strVal val="visible"/>
                                      </p:to>
                                    </p:set>
                                    <p:anim calcmode="lin" valueType="num">
                                      <p:cBhvr>
                                        <p:cTn id="49" dur="1000" fill="hold"/>
                                        <p:tgtEl>
                                          <p:spTgt spid="56323">
                                            <p:txEl>
                                              <p:pRg st="8" end="8"/>
                                            </p:txEl>
                                          </p:spTgt>
                                        </p:tgtEl>
                                        <p:attrNameLst>
                                          <p:attrName>ppt_w</p:attrName>
                                        </p:attrNameLst>
                                      </p:cBhvr>
                                      <p:tavLst>
                                        <p:tav tm="0">
                                          <p:val>
                                            <p:strVal val="#ppt_w*0.70"/>
                                          </p:val>
                                        </p:tav>
                                        <p:tav tm="100000">
                                          <p:val>
                                            <p:strVal val="#ppt_w"/>
                                          </p:val>
                                        </p:tav>
                                      </p:tavLst>
                                    </p:anim>
                                    <p:anim calcmode="lin" valueType="num">
                                      <p:cBhvr>
                                        <p:cTn id="50" dur="1000" fill="hold"/>
                                        <p:tgtEl>
                                          <p:spTgt spid="56323">
                                            <p:txEl>
                                              <p:pRg st="8" end="8"/>
                                            </p:txEl>
                                          </p:spTgt>
                                        </p:tgtEl>
                                        <p:attrNameLst>
                                          <p:attrName>ppt_h</p:attrName>
                                        </p:attrNameLst>
                                      </p:cBhvr>
                                      <p:tavLst>
                                        <p:tav tm="0">
                                          <p:val>
                                            <p:strVal val="#ppt_h"/>
                                          </p:val>
                                        </p:tav>
                                        <p:tav tm="100000">
                                          <p:val>
                                            <p:strVal val="#ppt_h"/>
                                          </p:val>
                                        </p:tav>
                                      </p:tavLst>
                                    </p:anim>
                                    <p:animEffect transition="in" filter="fade">
                                      <p:cBhvr>
                                        <p:cTn id="51" dur="1000"/>
                                        <p:tgtEl>
                                          <p:spTgt spid="563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fa-IR" altLang="en-US" sz="2400" b="1">
                <a:solidFill>
                  <a:srgbClr val="0033CC"/>
                </a:solidFill>
                <a:cs typeface="2  Zar" pitchFamily="2" charset="-78"/>
              </a:rPr>
              <a:t>جوشكاري قوسي با الكترود روپوش دار</a:t>
            </a:r>
            <a:r>
              <a:rPr lang="en-US" altLang="en-US" sz="2400" b="1">
                <a:solidFill>
                  <a:srgbClr val="0033CC"/>
                </a:solidFill>
                <a:cs typeface="2  Zar" pitchFamily="2" charset="-78"/>
              </a:rPr>
              <a:t/>
            </a:r>
            <a:br>
              <a:rPr lang="en-US" altLang="en-US" sz="2400" b="1">
                <a:solidFill>
                  <a:srgbClr val="0033CC"/>
                </a:solidFill>
                <a:cs typeface="2  Zar" pitchFamily="2" charset="-78"/>
              </a:rPr>
            </a:br>
            <a:r>
              <a:rPr lang="en-US" altLang="en-US" sz="2400" b="1">
                <a:solidFill>
                  <a:srgbClr val="0033CC"/>
                </a:solidFill>
                <a:cs typeface="2  Zar" pitchFamily="2" charset="-78"/>
              </a:rPr>
              <a:t>Shielded Metal Arc Welding</a:t>
            </a:r>
            <a:r>
              <a:rPr lang="fa-IR" altLang="en-US" sz="2400">
                <a:solidFill>
                  <a:srgbClr val="0033CC"/>
                </a:solidFill>
                <a:cs typeface="2  Zar" pitchFamily="2" charset="-78"/>
              </a:rPr>
              <a:t/>
            </a:r>
            <a:br>
              <a:rPr lang="fa-IR" altLang="en-US" sz="2400">
                <a:solidFill>
                  <a:srgbClr val="0033CC"/>
                </a:solidFill>
                <a:cs typeface="2  Zar" pitchFamily="2" charset="-78"/>
              </a:rPr>
            </a:br>
            <a:endParaRPr lang="en-US" altLang="en-US" sz="2400">
              <a:solidFill>
                <a:srgbClr val="0033CC"/>
              </a:solidFill>
              <a:cs typeface="2  Zar" pitchFamily="2" charset="-78"/>
            </a:endParaRPr>
          </a:p>
        </p:txBody>
      </p:sp>
      <p:sp>
        <p:nvSpPr>
          <p:cNvPr id="18435" name="Rectangle 3"/>
          <p:cNvSpPr>
            <a:spLocks noGrp="1" noChangeArrowheads="1"/>
          </p:cNvSpPr>
          <p:nvPr>
            <p:ph type="body" idx="1"/>
          </p:nvPr>
        </p:nvSpPr>
        <p:spPr>
          <a:xfrm>
            <a:off x="457200" y="1341438"/>
            <a:ext cx="8229600" cy="5111750"/>
          </a:xfrm>
        </p:spPr>
        <p:txBody>
          <a:bodyPr/>
          <a:lstStyle/>
          <a:p>
            <a:pPr>
              <a:buFontTx/>
              <a:buNone/>
            </a:pPr>
            <a:r>
              <a:rPr lang="fa-IR" altLang="en-US" sz="2000">
                <a:cs typeface="2  Zar" pitchFamily="2" charset="-78"/>
              </a:rPr>
              <a:t>اين فرآيند  جوشكاري ، فرآيند جوشكاري قوسي است كه در آن ، قوس بين يك الكترود روپوش دار و قطعه كار زده مي شود و حرارت لازم براي ذوب كردن فلز پايه و الكترود تأمين مي شود. در اين فرآيند از مكانيزم فشار استفاده نمي شود. كار محافظت از حوضچة مذاب در اين فرآيند بر عهدة پوشش الكترود مي باشد كه اين پوشش در هنگام جوشكاري در اثر حرارت تجزيه شده و به صورت سرباره و گاز از فلز جوش محافظت مي كند. سرباره نقش پوشش حرارتي داشته و از سرد شدن سريع جوش جلوگيري كرده و كيفيت جوش را اصلاح مي كند. همچنين سرباره داراي تركيباتي مي باشد كه به فلز جوش اضافه شده و به اين ترتيب عناصر از دست رفتة منطقة جوش در حين جوشكاري جايگزين مي شود.</a:t>
            </a:r>
            <a:endParaRPr lang="en-US" altLang="en-US" sz="2000">
              <a:cs typeface="2  Zar" pitchFamily="2" charset="-78"/>
            </a:endParaRPr>
          </a:p>
        </p:txBody>
      </p:sp>
      <p:pic>
        <p:nvPicPr>
          <p:cNvPr id="18436" name="Picture 4" descr="H砂W砂焑真㱸眭सᕰᕄĞ砂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644899"/>
            <a:ext cx="6481762"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dissolve">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 calcmode="lin" valueType="num">
                                      <p:cBhvr>
                                        <p:cTn id="12" dur="1000" fill="hold"/>
                                        <p:tgtEl>
                                          <p:spTgt spid="18435">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843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843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18436"/>
                                        </p:tgtEl>
                                        <p:attrNameLst>
                                          <p:attrName>style.visibility</p:attrName>
                                        </p:attrNameLst>
                                      </p:cBhvr>
                                      <p:to>
                                        <p:strVal val="visible"/>
                                      </p:to>
                                    </p:set>
                                    <p:animEffect transition="in" filter="box(in)">
                                      <p:cBhvr>
                                        <p:cTn id="19"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179388" y="333375"/>
            <a:ext cx="8785225" cy="6335713"/>
          </a:xfrm>
        </p:spPr>
        <p:txBody>
          <a:bodyPr/>
          <a:lstStyle/>
          <a:p>
            <a:pPr algn="ctr">
              <a:lnSpc>
                <a:spcPct val="90000"/>
              </a:lnSpc>
              <a:buFontTx/>
              <a:buNone/>
            </a:pPr>
            <a:r>
              <a:rPr lang="fa-IR" altLang="en-US" sz="2400">
                <a:solidFill>
                  <a:srgbClr val="0033CC"/>
                </a:solidFill>
                <a:cs typeface="2  Zar" pitchFamily="2" charset="-78"/>
              </a:rPr>
              <a:t> </a:t>
            </a:r>
            <a:r>
              <a:rPr lang="fa-IR" altLang="en-US" sz="2400" b="1">
                <a:solidFill>
                  <a:srgbClr val="0033CC"/>
                </a:solidFill>
                <a:cs typeface="2  Zar" pitchFamily="2" charset="-78"/>
              </a:rPr>
              <a:t>كلاس اول : سلولزي ( </a:t>
            </a:r>
            <a:r>
              <a:rPr lang="en-US" altLang="en-US" sz="2400" b="1">
                <a:solidFill>
                  <a:srgbClr val="0033CC"/>
                </a:solidFill>
                <a:cs typeface="2  Zar" pitchFamily="2" charset="-78"/>
              </a:rPr>
              <a:t>Cellulose Type</a:t>
            </a:r>
            <a:r>
              <a:rPr lang="fa-IR" altLang="en-US" sz="2400" b="1">
                <a:solidFill>
                  <a:srgbClr val="0033CC"/>
                </a:solidFill>
                <a:cs typeface="2  Zar" pitchFamily="2" charset="-78"/>
              </a:rPr>
              <a:t> ) :</a:t>
            </a:r>
          </a:p>
          <a:p>
            <a:pPr algn="ctr">
              <a:lnSpc>
                <a:spcPct val="90000"/>
              </a:lnSpc>
              <a:buFontTx/>
              <a:buNone/>
            </a:pPr>
            <a:endParaRPr lang="fa-IR" altLang="en-US" sz="2400" b="1">
              <a:solidFill>
                <a:srgbClr val="0033CC"/>
              </a:solidFill>
              <a:cs typeface="2  Zar" pitchFamily="2" charset="-78"/>
            </a:endParaRPr>
          </a:p>
          <a:p>
            <a:pPr algn="ctr">
              <a:lnSpc>
                <a:spcPct val="90000"/>
              </a:lnSpc>
              <a:buFontTx/>
              <a:buNone/>
            </a:pPr>
            <a:endParaRPr lang="fa-IR" altLang="en-US" sz="2400">
              <a:solidFill>
                <a:srgbClr val="0033CC"/>
              </a:solidFill>
              <a:cs typeface="2  Zar" pitchFamily="2" charset="-78"/>
            </a:endParaRPr>
          </a:p>
          <a:p>
            <a:pPr>
              <a:lnSpc>
                <a:spcPct val="90000"/>
              </a:lnSpc>
              <a:buFontTx/>
              <a:buNone/>
            </a:pPr>
            <a:r>
              <a:rPr lang="fa-IR" altLang="en-US" sz="2000">
                <a:cs typeface="2  Zar" pitchFamily="2" charset="-78"/>
              </a:rPr>
              <a:t>   بيش از 40 درصد وزني پوشش اين نوع الكترودها را سلولز ( </a:t>
            </a:r>
            <a:r>
              <a:rPr lang="en-US" altLang="en-US" sz="2000">
                <a:cs typeface="2  Zar" pitchFamily="2" charset="-78"/>
              </a:rPr>
              <a:t>Cx Hy O2</a:t>
            </a:r>
            <a:r>
              <a:rPr lang="fa-IR" altLang="en-US" sz="2000">
                <a:cs typeface="2  Zar" pitchFamily="2" charset="-78"/>
              </a:rPr>
              <a:t> ) تشكيل مي دهد كه در اثر سوختن ، مقدار زيادي هيدروژن و اكسيد كربن آزاد مي كند. گازهاي حاصله حوضچة مذاب و قوس الكتريكي را از نفوذ گازهاي مخرب موجود در اتمسفر محافظت مي نمايند. از اين رو استفاده از اين خانواده الكترودها ، اغلب در جوشكاري پاس ريشة خطوط انتقال لولة نفت و گاز و ساير سيالات كه در فضاي باز انجام مي شوند كاربرد وسيعي پيدا كرده است. وجود گازهاي فعال آزاد شدة حاصل از سوختن سلولز مثل هيدروژن و اكسيد كربن در داخل حوضچة جوش ، علاوه بر يونيزاسيون آنها ، قوسي با ولتاژ بالا پديد مي آورند كه به دليل انرژي فزايندة خود ، حرارت حوضچة جوش را نيز تا حد قابل توجهي افزايش داده و سبب نفوذ بسيار خوب جوش مذاب در داخل ساختار فلز پايه مي گردند ( الكترودهاي نفوذي ). </a:t>
            </a:r>
          </a:p>
          <a:p>
            <a:pPr>
              <a:lnSpc>
                <a:spcPct val="90000"/>
              </a:lnSpc>
              <a:buFontTx/>
              <a:buNone/>
            </a:pPr>
            <a:r>
              <a:rPr lang="fa-IR" altLang="en-US" sz="2000">
                <a:cs typeface="2  Zar" pitchFamily="2" charset="-78"/>
              </a:rPr>
              <a:t>   از ديگر مشخصات پوشش هاي سلولزي مي توان به امكان استفاده از آنها در وضعيت هاي مختلف ، دود زياد ، قوس بسيار قوي و نافذ و پايدار ، پاشش جرقه هاي جوش به نسبت بسيار زياد به اطراف جوش و سطح جوش خشن با مهره جوش هاي فاصله دار ناهموار اشاره نمود.</a:t>
            </a:r>
          </a:p>
          <a:p>
            <a:pPr>
              <a:lnSpc>
                <a:spcPct val="90000"/>
              </a:lnSpc>
              <a:buFontTx/>
              <a:buNone/>
            </a:pPr>
            <a:r>
              <a:rPr lang="fa-IR" altLang="en-US" sz="2000">
                <a:cs typeface="2  Zar" pitchFamily="2" charset="-78"/>
              </a:rPr>
              <a:t>   در ضمن نبودن عناصر پايدار كنندة قوس در پوشش آنها سبب شده تا اين الكترودها را بتوان با جريان هاي يكنواخت ( </a:t>
            </a:r>
            <a:r>
              <a:rPr lang="en-US" altLang="en-US" sz="2000">
                <a:cs typeface="2  Zar" pitchFamily="2" charset="-78"/>
              </a:rPr>
              <a:t>AC</a:t>
            </a:r>
            <a:r>
              <a:rPr lang="fa-IR" altLang="en-US" sz="2000">
                <a:cs typeface="2  Zar" pitchFamily="2" charset="-78"/>
              </a:rPr>
              <a:t> ) و مستقيم ( </a:t>
            </a:r>
            <a:r>
              <a:rPr lang="en-US" altLang="en-US" sz="2000">
                <a:cs typeface="2  Zar" pitchFamily="2" charset="-78"/>
              </a:rPr>
              <a:t>DC</a:t>
            </a:r>
            <a:r>
              <a:rPr lang="fa-IR" altLang="en-US" sz="2000">
                <a:cs typeface="2  Zar" pitchFamily="2" charset="-78"/>
              </a:rPr>
              <a:t> ) بدون هيچ مشكلي بكار برد.</a:t>
            </a:r>
          </a:p>
          <a:p>
            <a:pPr>
              <a:lnSpc>
                <a:spcPct val="90000"/>
              </a:lnSpc>
              <a:buFontTx/>
              <a:buNone/>
            </a:pPr>
            <a:r>
              <a:rPr lang="fa-IR" altLang="en-US" sz="2000">
                <a:cs typeface="2  Zar" pitchFamily="2" charset="-78"/>
              </a:rPr>
              <a:t>   از جمله مهمترين الكترودهاي اين خانواده ، مي توان به الكترودهاي </a:t>
            </a:r>
            <a:r>
              <a:rPr lang="en-US" altLang="en-US" sz="2000">
                <a:cs typeface="2  Zar" pitchFamily="2" charset="-78"/>
              </a:rPr>
              <a:t>E8010</a:t>
            </a:r>
            <a:r>
              <a:rPr lang="fa-IR" altLang="en-US" sz="2000">
                <a:cs typeface="2  Zar" pitchFamily="2" charset="-78"/>
              </a:rPr>
              <a:t> ، </a:t>
            </a:r>
            <a:r>
              <a:rPr lang="en-US" altLang="en-US" sz="2000">
                <a:cs typeface="2  Zar" pitchFamily="2" charset="-78"/>
              </a:rPr>
              <a:t>E7010</a:t>
            </a:r>
            <a:r>
              <a:rPr lang="fa-IR" altLang="en-US" sz="2000">
                <a:cs typeface="2  Zar" pitchFamily="2" charset="-78"/>
              </a:rPr>
              <a:t> و </a:t>
            </a:r>
            <a:r>
              <a:rPr lang="en-US" altLang="en-US" sz="2000">
                <a:cs typeface="2  Zar" pitchFamily="2" charset="-78"/>
              </a:rPr>
              <a:t>E6010</a:t>
            </a:r>
            <a:r>
              <a:rPr lang="fa-IR" altLang="en-US" sz="2000">
                <a:cs typeface="2  Zar" pitchFamily="2" charset="-78"/>
              </a:rPr>
              <a:t> در استاندارد </a:t>
            </a:r>
            <a:r>
              <a:rPr lang="en-US" altLang="en-US" sz="2000">
                <a:cs typeface="2  Zar" pitchFamily="2" charset="-78"/>
              </a:rPr>
              <a:t>AWS</a:t>
            </a:r>
            <a:r>
              <a:rPr lang="fa-IR" altLang="en-US" sz="2000">
                <a:cs typeface="2  Zar" pitchFamily="2" charset="-78"/>
              </a:rPr>
              <a:t> اشاره نمود.</a:t>
            </a:r>
            <a:endParaRPr lang="en-US" altLang="en-US" sz="20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p:cTn id="7" dur="500" fill="hold"/>
                                        <p:tgtEl>
                                          <p:spTgt spid="573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73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73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57347">
                                            <p:txEl>
                                              <p:pRg st="3" end="3"/>
                                            </p:txEl>
                                          </p:spTgt>
                                        </p:tgtEl>
                                        <p:attrNameLst>
                                          <p:attrName>style.visibility</p:attrName>
                                        </p:attrNameLst>
                                      </p:cBhvr>
                                      <p:to>
                                        <p:strVal val="visible"/>
                                      </p:to>
                                    </p:set>
                                    <p:anim calcmode="lin" valueType="num">
                                      <p:cBhvr>
                                        <p:cTn id="14" dur="1000" fill="hold"/>
                                        <p:tgtEl>
                                          <p:spTgt spid="57347">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57347">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57347">
                                            <p:txEl>
                                              <p:pRg st="3" end="3"/>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anim calcmode="lin" valueType="num">
                                      <p:cBhvr>
                                        <p:cTn id="19" dur="1000" fill="hold"/>
                                        <p:tgtEl>
                                          <p:spTgt spid="57347">
                                            <p:txEl>
                                              <p:pRg st="4" end="4"/>
                                            </p:txEl>
                                          </p:spTgt>
                                        </p:tgtEl>
                                        <p:attrNameLst>
                                          <p:attrName>ppt_w</p:attrName>
                                        </p:attrNameLst>
                                      </p:cBhvr>
                                      <p:tavLst>
                                        <p:tav tm="0">
                                          <p:val>
                                            <p:strVal val="#ppt_w*0.70"/>
                                          </p:val>
                                        </p:tav>
                                        <p:tav tm="100000">
                                          <p:val>
                                            <p:strVal val="#ppt_w"/>
                                          </p:val>
                                        </p:tav>
                                      </p:tavLst>
                                    </p:anim>
                                    <p:anim calcmode="lin" valueType="num">
                                      <p:cBhvr>
                                        <p:cTn id="20" dur="1000" fill="hold"/>
                                        <p:tgtEl>
                                          <p:spTgt spid="57347">
                                            <p:txEl>
                                              <p:pRg st="4" end="4"/>
                                            </p:txEl>
                                          </p:spTgt>
                                        </p:tgtEl>
                                        <p:attrNameLst>
                                          <p:attrName>ppt_h</p:attrName>
                                        </p:attrNameLst>
                                      </p:cBhvr>
                                      <p:tavLst>
                                        <p:tav tm="0">
                                          <p:val>
                                            <p:strVal val="#ppt_h"/>
                                          </p:val>
                                        </p:tav>
                                        <p:tav tm="100000">
                                          <p:val>
                                            <p:strVal val="#ppt_h"/>
                                          </p:val>
                                        </p:tav>
                                      </p:tavLst>
                                    </p:anim>
                                    <p:animEffect transition="in" filter="fade">
                                      <p:cBhvr>
                                        <p:cTn id="21" dur="1000"/>
                                        <p:tgtEl>
                                          <p:spTgt spid="57347">
                                            <p:txEl>
                                              <p:pRg st="4" end="4"/>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57347">
                                            <p:txEl>
                                              <p:pRg st="5" end="5"/>
                                            </p:txEl>
                                          </p:spTgt>
                                        </p:tgtEl>
                                        <p:attrNameLst>
                                          <p:attrName>style.visibility</p:attrName>
                                        </p:attrNameLst>
                                      </p:cBhvr>
                                      <p:to>
                                        <p:strVal val="visible"/>
                                      </p:to>
                                    </p:set>
                                    <p:anim calcmode="lin" valueType="num">
                                      <p:cBhvr>
                                        <p:cTn id="24" dur="1000" fill="hold"/>
                                        <p:tgtEl>
                                          <p:spTgt spid="57347">
                                            <p:txEl>
                                              <p:pRg st="5" end="5"/>
                                            </p:txEl>
                                          </p:spTgt>
                                        </p:tgtEl>
                                        <p:attrNameLst>
                                          <p:attrName>ppt_w</p:attrName>
                                        </p:attrNameLst>
                                      </p:cBhvr>
                                      <p:tavLst>
                                        <p:tav tm="0">
                                          <p:val>
                                            <p:strVal val="#ppt_w*0.70"/>
                                          </p:val>
                                        </p:tav>
                                        <p:tav tm="100000">
                                          <p:val>
                                            <p:strVal val="#ppt_w"/>
                                          </p:val>
                                        </p:tav>
                                      </p:tavLst>
                                    </p:anim>
                                    <p:anim calcmode="lin" valueType="num">
                                      <p:cBhvr>
                                        <p:cTn id="25" dur="1000" fill="hold"/>
                                        <p:tgtEl>
                                          <p:spTgt spid="57347">
                                            <p:txEl>
                                              <p:pRg st="5" end="5"/>
                                            </p:txEl>
                                          </p:spTgt>
                                        </p:tgtEl>
                                        <p:attrNameLst>
                                          <p:attrName>ppt_h</p:attrName>
                                        </p:attrNameLst>
                                      </p:cBhvr>
                                      <p:tavLst>
                                        <p:tav tm="0">
                                          <p:val>
                                            <p:strVal val="#ppt_h"/>
                                          </p:val>
                                        </p:tav>
                                        <p:tav tm="100000">
                                          <p:val>
                                            <p:strVal val="#ppt_h"/>
                                          </p:val>
                                        </p:tav>
                                      </p:tavLst>
                                    </p:anim>
                                    <p:animEffect transition="in" filter="fade">
                                      <p:cBhvr>
                                        <p:cTn id="26" dur="1000"/>
                                        <p:tgtEl>
                                          <p:spTgt spid="57347">
                                            <p:txEl>
                                              <p:pRg st="5" end="5"/>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57347">
                                            <p:txEl>
                                              <p:pRg st="6" end="6"/>
                                            </p:txEl>
                                          </p:spTgt>
                                        </p:tgtEl>
                                        <p:attrNameLst>
                                          <p:attrName>style.visibility</p:attrName>
                                        </p:attrNameLst>
                                      </p:cBhvr>
                                      <p:to>
                                        <p:strVal val="visible"/>
                                      </p:to>
                                    </p:set>
                                    <p:anim calcmode="lin" valueType="num">
                                      <p:cBhvr>
                                        <p:cTn id="29" dur="1000" fill="hold"/>
                                        <p:tgtEl>
                                          <p:spTgt spid="57347">
                                            <p:txEl>
                                              <p:pRg st="6" end="6"/>
                                            </p:txEl>
                                          </p:spTgt>
                                        </p:tgtEl>
                                        <p:attrNameLst>
                                          <p:attrName>ppt_w</p:attrName>
                                        </p:attrNameLst>
                                      </p:cBhvr>
                                      <p:tavLst>
                                        <p:tav tm="0">
                                          <p:val>
                                            <p:strVal val="#ppt_w*0.70"/>
                                          </p:val>
                                        </p:tav>
                                        <p:tav tm="100000">
                                          <p:val>
                                            <p:strVal val="#ppt_w"/>
                                          </p:val>
                                        </p:tav>
                                      </p:tavLst>
                                    </p:anim>
                                    <p:anim calcmode="lin" valueType="num">
                                      <p:cBhvr>
                                        <p:cTn id="30" dur="1000" fill="hold"/>
                                        <p:tgtEl>
                                          <p:spTgt spid="57347">
                                            <p:txEl>
                                              <p:pRg st="6" end="6"/>
                                            </p:txEl>
                                          </p:spTgt>
                                        </p:tgtEl>
                                        <p:attrNameLst>
                                          <p:attrName>ppt_h</p:attrName>
                                        </p:attrNameLst>
                                      </p:cBhvr>
                                      <p:tavLst>
                                        <p:tav tm="0">
                                          <p:val>
                                            <p:strVal val="#ppt_h"/>
                                          </p:val>
                                        </p:tav>
                                        <p:tav tm="100000">
                                          <p:val>
                                            <p:strVal val="#ppt_h"/>
                                          </p:val>
                                        </p:tav>
                                      </p:tavLst>
                                    </p:anim>
                                    <p:animEffect transition="in" filter="fade">
                                      <p:cBhvr>
                                        <p:cTn id="31" dur="1000"/>
                                        <p:tgtEl>
                                          <p:spTgt spid="573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395288" y="476250"/>
            <a:ext cx="8435975" cy="5976938"/>
          </a:xfrm>
        </p:spPr>
        <p:txBody>
          <a:bodyPr/>
          <a:lstStyle/>
          <a:p>
            <a:pPr algn="ctr">
              <a:lnSpc>
                <a:spcPct val="80000"/>
              </a:lnSpc>
              <a:buFontTx/>
              <a:buNone/>
            </a:pPr>
            <a:r>
              <a:rPr lang="fa-IR" altLang="en-US" sz="2000">
                <a:solidFill>
                  <a:srgbClr val="0033CC"/>
                </a:solidFill>
                <a:cs typeface="2  Zar" pitchFamily="2" charset="-78"/>
              </a:rPr>
              <a:t> </a:t>
            </a:r>
            <a:r>
              <a:rPr lang="fa-IR" altLang="en-US" sz="2000" b="1">
                <a:solidFill>
                  <a:srgbClr val="0033CC"/>
                </a:solidFill>
                <a:cs typeface="2  Zar" pitchFamily="2" charset="-78"/>
              </a:rPr>
              <a:t>كلاس دوم و سوم : پوشش هاي رتيلي يا اكسيد تيتانيوم ( </a:t>
            </a:r>
            <a:r>
              <a:rPr lang="en-US" altLang="en-US" sz="2000" b="1">
                <a:solidFill>
                  <a:srgbClr val="0033CC"/>
                </a:solidFill>
                <a:cs typeface="2  Zar" pitchFamily="2" charset="-78"/>
              </a:rPr>
              <a:t>Rutile “ Acid “ Type</a:t>
            </a:r>
            <a:r>
              <a:rPr lang="fa-IR" altLang="en-US" sz="2000" b="1">
                <a:solidFill>
                  <a:srgbClr val="0033CC"/>
                </a:solidFill>
                <a:cs typeface="2  Zar" pitchFamily="2" charset="-78"/>
              </a:rPr>
              <a:t> ) :</a:t>
            </a:r>
          </a:p>
          <a:p>
            <a:pPr>
              <a:lnSpc>
                <a:spcPct val="80000"/>
              </a:lnSpc>
              <a:buFontTx/>
              <a:buNone/>
            </a:pPr>
            <a:endParaRPr lang="fa-IR" altLang="en-US" sz="2000">
              <a:solidFill>
                <a:srgbClr val="0033CC"/>
              </a:solidFill>
              <a:cs typeface="2  Zar" pitchFamily="2" charset="-78"/>
            </a:endParaRPr>
          </a:p>
          <a:p>
            <a:pPr>
              <a:lnSpc>
                <a:spcPct val="80000"/>
              </a:lnSpc>
              <a:buFontTx/>
              <a:buNone/>
            </a:pPr>
            <a:endParaRPr lang="fa-IR" altLang="en-US" sz="2000">
              <a:solidFill>
                <a:srgbClr val="0033CC"/>
              </a:solidFill>
              <a:cs typeface="2  Zar" pitchFamily="2" charset="-78"/>
            </a:endParaRPr>
          </a:p>
          <a:p>
            <a:pPr>
              <a:lnSpc>
                <a:spcPct val="80000"/>
              </a:lnSpc>
              <a:buFontTx/>
              <a:buNone/>
            </a:pPr>
            <a:endParaRPr lang="fa-IR" altLang="en-US" sz="2000">
              <a:solidFill>
                <a:srgbClr val="0033CC"/>
              </a:solidFill>
              <a:cs typeface="2  Zar" pitchFamily="2" charset="-78"/>
            </a:endParaRPr>
          </a:p>
          <a:p>
            <a:pPr>
              <a:lnSpc>
                <a:spcPct val="80000"/>
              </a:lnSpc>
              <a:buFontTx/>
              <a:buNone/>
            </a:pPr>
            <a:r>
              <a:rPr lang="fa-IR" altLang="en-US" sz="2000">
                <a:cs typeface="2  Zar" pitchFamily="2" charset="-78"/>
              </a:rPr>
              <a:t>   تركيب اصلي اين پوشش ها كه در كلاس دوم و سوم قرار گرفته ، اكسيد تيتانيوم طبيعي ، مقادير قابل توجهي مواد يونيزه كننده و ميكا مي باشد كه وجود مواد يونيزه كننده ، استفاده از الكترودهاي مذكور را آسان مي كند. كلاس دوم به دليل سربارة نسبتاً غليظي كه توليد مي كند ، بيشتر براي جوشكاري حالت هاي گوشه ( </a:t>
            </a:r>
            <a:r>
              <a:rPr lang="en-US" altLang="en-US" sz="2000">
                <a:cs typeface="2  Zar" pitchFamily="2" charset="-78"/>
              </a:rPr>
              <a:t>Fillet</a:t>
            </a:r>
            <a:r>
              <a:rPr lang="fa-IR" altLang="en-US" sz="2000">
                <a:cs typeface="2  Zar" pitchFamily="2" charset="-78"/>
              </a:rPr>
              <a:t> ) و در وضعيت هاي افقي و عمودي مناسب است و كلاس سوم به دليل سربارة رقيق تر كه به واسطة وجود تركيبات قليايي اضافه شده در آن بدست مي آيد ، براي كلية وضعيت هاي جوشكاري مناسب است. </a:t>
            </a:r>
          </a:p>
          <a:p>
            <a:pPr>
              <a:lnSpc>
                <a:spcPct val="80000"/>
              </a:lnSpc>
              <a:buFontTx/>
              <a:buNone/>
            </a:pPr>
            <a:r>
              <a:rPr lang="fa-IR" altLang="en-US" sz="2000">
                <a:cs typeface="2  Zar" pitchFamily="2" charset="-78"/>
              </a:rPr>
              <a:t>   همانگونه كه گفته شد ، شروع قوس با اين الكترودها آسان و بويژه براي جوش هاي كوتاه ، گوشه و جوشكاري ورق ها توصيه شده است. جوش حاصل ، همچنين داراي خاتمة نسبتاً ظريفي بوده و بازدهي آن نيز قابل توجه است. الكترودهاي رتيلي به طور معمول ، نفوذي متوسط ، همراه با يك قوس الكتريكي ملايم و آرام توليد نموده و نسبت به رطوبت حساس نيستند. قابليت جدا شدن سرباره از روي جوش عالي بوده و گردة جوش نسبتاً منظم و ظريف خواهد بود. وجود مقادير قابل توجهي سديم و پتاسيم در اين نوع پوشش موجب آرام تر شدن قوش الكتريكي ، البته با كاهش نفوذ را سبب مي گردد. همچنين به دليل خاصيت يونيزاسيون اكسيد تيتانيوم ، مي توان اين الكترودها را با جريان برق متناوب ( </a:t>
            </a:r>
            <a:r>
              <a:rPr lang="en-US" altLang="en-US" sz="2000">
                <a:cs typeface="2  Zar" pitchFamily="2" charset="-78"/>
              </a:rPr>
              <a:t>AC</a:t>
            </a:r>
            <a:r>
              <a:rPr lang="fa-IR" altLang="en-US" sz="2000">
                <a:cs typeface="2  Zar" pitchFamily="2" charset="-78"/>
              </a:rPr>
              <a:t> ) نيز بكار گرفت.</a:t>
            </a:r>
          </a:p>
          <a:p>
            <a:pPr>
              <a:lnSpc>
                <a:spcPct val="80000"/>
              </a:lnSpc>
              <a:buFontTx/>
              <a:buNone/>
            </a:pPr>
            <a:r>
              <a:rPr lang="fa-IR" altLang="en-US" sz="2000">
                <a:cs typeface="2  Zar" pitchFamily="2" charset="-78"/>
              </a:rPr>
              <a:t>   از جمله مهمترين الكترودهاي رتيلي در استاندارد </a:t>
            </a:r>
            <a:r>
              <a:rPr lang="en-US" altLang="en-US" sz="2000">
                <a:cs typeface="2  Zar" pitchFamily="2" charset="-78"/>
              </a:rPr>
              <a:t>AWS</a:t>
            </a:r>
            <a:r>
              <a:rPr lang="fa-IR" altLang="en-US" sz="2000">
                <a:cs typeface="2  Zar" pitchFamily="2" charset="-78"/>
              </a:rPr>
              <a:t> مي توان به </a:t>
            </a:r>
            <a:r>
              <a:rPr lang="en-US" altLang="en-US" sz="2000">
                <a:cs typeface="2  Zar" pitchFamily="2" charset="-78"/>
              </a:rPr>
              <a:t>E6013</a:t>
            </a:r>
            <a:r>
              <a:rPr lang="fa-IR" altLang="en-US" sz="2000">
                <a:cs typeface="2  Zar" pitchFamily="2" charset="-78"/>
              </a:rPr>
              <a:t> ، </a:t>
            </a:r>
            <a:r>
              <a:rPr lang="en-US" altLang="en-US" sz="2000">
                <a:cs typeface="2  Zar" pitchFamily="2" charset="-78"/>
              </a:rPr>
              <a:t>E7014</a:t>
            </a:r>
            <a:r>
              <a:rPr lang="fa-IR" altLang="en-US" sz="2000">
                <a:cs typeface="2  Zar" pitchFamily="2" charset="-78"/>
              </a:rPr>
              <a:t> ، </a:t>
            </a:r>
            <a:r>
              <a:rPr lang="en-US" altLang="en-US" sz="2000">
                <a:cs typeface="2  Zar" pitchFamily="2" charset="-78"/>
              </a:rPr>
              <a:t>E7024</a:t>
            </a:r>
            <a:r>
              <a:rPr lang="fa-IR" altLang="en-US" sz="2000">
                <a:cs typeface="2  Zar" pitchFamily="2" charset="-78"/>
              </a:rPr>
              <a:t> ، </a:t>
            </a:r>
          </a:p>
          <a:p>
            <a:pPr>
              <a:lnSpc>
                <a:spcPct val="80000"/>
              </a:lnSpc>
              <a:buFontTx/>
              <a:buNone/>
            </a:pPr>
            <a:r>
              <a:rPr lang="en-US" altLang="en-US" sz="2000">
                <a:cs typeface="2  Zar" pitchFamily="2" charset="-78"/>
              </a:rPr>
              <a:t>E309L-16</a:t>
            </a:r>
            <a:r>
              <a:rPr lang="fa-IR" altLang="en-US" sz="2000">
                <a:cs typeface="2  Zar" pitchFamily="2" charset="-78"/>
              </a:rPr>
              <a:t> ، </a:t>
            </a:r>
            <a:r>
              <a:rPr lang="en-US" altLang="en-US" sz="2000">
                <a:cs typeface="2  Zar" pitchFamily="2" charset="-78"/>
              </a:rPr>
              <a:t>E316L-16</a:t>
            </a:r>
            <a:r>
              <a:rPr lang="fa-IR" altLang="en-US" sz="2000">
                <a:cs typeface="2  Zar" pitchFamily="2" charset="-78"/>
              </a:rPr>
              <a:t> ، </a:t>
            </a:r>
            <a:r>
              <a:rPr lang="en-US" altLang="en-US" sz="2000">
                <a:cs typeface="2  Zar" pitchFamily="2" charset="-78"/>
              </a:rPr>
              <a:t>E308L-16</a:t>
            </a:r>
            <a:r>
              <a:rPr lang="fa-IR" altLang="en-US" sz="2000">
                <a:cs typeface="2  Zar" pitchFamily="2" charset="-78"/>
              </a:rPr>
              <a:t> ، </a:t>
            </a:r>
            <a:r>
              <a:rPr lang="en-US" altLang="en-US" sz="2000">
                <a:cs typeface="2  Zar" pitchFamily="2" charset="-78"/>
              </a:rPr>
              <a:t>E309Mo-26</a:t>
            </a:r>
            <a:r>
              <a:rPr lang="fa-IR" altLang="en-US" sz="2000">
                <a:cs typeface="2  Zar" pitchFamily="2" charset="-78"/>
              </a:rPr>
              <a:t> و غيره اشاره نمود.</a:t>
            </a:r>
            <a:endParaRPr lang="en-US" altLang="en-US" sz="20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58371">
                                            <p:txEl>
                                              <p:pRg st="4" end="4"/>
                                            </p:txEl>
                                          </p:spTgt>
                                        </p:tgtEl>
                                        <p:attrNameLst>
                                          <p:attrName>style.visibility</p:attrName>
                                        </p:attrNameLst>
                                      </p:cBhvr>
                                      <p:to>
                                        <p:strVal val="visible"/>
                                      </p:to>
                                    </p:set>
                                    <p:animEffect transition="in" filter="diamond(in)">
                                      <p:cBhvr>
                                        <p:cTn id="13" dur="2000"/>
                                        <p:tgtEl>
                                          <p:spTgt spid="58371">
                                            <p:txEl>
                                              <p:pRg st="4" end="4"/>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58371">
                                            <p:txEl>
                                              <p:pRg st="5" end="5"/>
                                            </p:txEl>
                                          </p:spTgt>
                                        </p:tgtEl>
                                        <p:attrNameLst>
                                          <p:attrName>style.visibility</p:attrName>
                                        </p:attrNameLst>
                                      </p:cBhvr>
                                      <p:to>
                                        <p:strVal val="visible"/>
                                      </p:to>
                                    </p:set>
                                    <p:animEffect transition="in" filter="diamond(in)">
                                      <p:cBhvr>
                                        <p:cTn id="16" dur="2000"/>
                                        <p:tgtEl>
                                          <p:spTgt spid="58371">
                                            <p:txEl>
                                              <p:pRg st="5" end="5"/>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58371">
                                            <p:txEl>
                                              <p:pRg st="6" end="6"/>
                                            </p:txEl>
                                          </p:spTgt>
                                        </p:tgtEl>
                                        <p:attrNameLst>
                                          <p:attrName>style.visibility</p:attrName>
                                        </p:attrNameLst>
                                      </p:cBhvr>
                                      <p:to>
                                        <p:strVal val="visible"/>
                                      </p:to>
                                    </p:set>
                                    <p:animEffect transition="in" filter="diamond(in)">
                                      <p:cBhvr>
                                        <p:cTn id="19" dur="2000"/>
                                        <p:tgtEl>
                                          <p:spTgt spid="58371">
                                            <p:txEl>
                                              <p:pRg st="6" end="6"/>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58371">
                                            <p:txEl>
                                              <p:pRg st="7" end="7"/>
                                            </p:txEl>
                                          </p:spTgt>
                                        </p:tgtEl>
                                        <p:attrNameLst>
                                          <p:attrName>style.visibility</p:attrName>
                                        </p:attrNameLst>
                                      </p:cBhvr>
                                      <p:to>
                                        <p:strVal val="visible"/>
                                      </p:to>
                                    </p:set>
                                    <p:animEffect transition="in" filter="diamond(in)">
                                      <p:cBhvr>
                                        <p:cTn id="22" dur="2000"/>
                                        <p:tgtEl>
                                          <p:spTgt spid="583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457200" y="620713"/>
            <a:ext cx="8229600" cy="5505450"/>
          </a:xfrm>
        </p:spPr>
        <p:txBody>
          <a:bodyPr/>
          <a:lstStyle/>
          <a:p>
            <a:pPr algn="ctr">
              <a:lnSpc>
                <a:spcPct val="90000"/>
              </a:lnSpc>
              <a:buFontTx/>
              <a:buNone/>
            </a:pPr>
            <a:r>
              <a:rPr lang="fa-IR" altLang="en-US" sz="2400">
                <a:solidFill>
                  <a:srgbClr val="0033CC"/>
                </a:solidFill>
                <a:cs typeface="2  Zar" pitchFamily="2" charset="-78"/>
              </a:rPr>
              <a:t> </a:t>
            </a:r>
            <a:r>
              <a:rPr lang="fa-IR" altLang="en-US" sz="2400" b="1">
                <a:solidFill>
                  <a:srgbClr val="0033CC"/>
                </a:solidFill>
                <a:cs typeface="2  Zar" pitchFamily="2" charset="-78"/>
              </a:rPr>
              <a:t>كلاس چهارم : پوشش هاي اسيدي ( </a:t>
            </a:r>
            <a:r>
              <a:rPr lang="en-US" altLang="en-US" sz="2400" b="1">
                <a:solidFill>
                  <a:srgbClr val="0033CC"/>
                </a:solidFill>
                <a:cs typeface="2  Zar" pitchFamily="2" charset="-78"/>
              </a:rPr>
              <a:t>Acidic Type</a:t>
            </a:r>
            <a:r>
              <a:rPr lang="fa-IR" altLang="en-US" sz="2400" b="1">
                <a:solidFill>
                  <a:srgbClr val="0033CC"/>
                </a:solidFill>
                <a:cs typeface="2  Zar" pitchFamily="2" charset="-78"/>
              </a:rPr>
              <a:t> ) :</a:t>
            </a:r>
          </a:p>
          <a:p>
            <a:pPr algn="ctr">
              <a:lnSpc>
                <a:spcPct val="90000"/>
              </a:lnSpc>
              <a:buFontTx/>
              <a:buNone/>
            </a:pPr>
            <a:endParaRPr lang="fa-IR" altLang="en-US" sz="2400">
              <a:solidFill>
                <a:srgbClr val="0033CC"/>
              </a:solidFill>
              <a:cs typeface="2  Zar" pitchFamily="2" charset="-78"/>
            </a:endParaRPr>
          </a:p>
          <a:p>
            <a:pPr algn="ctr">
              <a:lnSpc>
                <a:spcPct val="90000"/>
              </a:lnSpc>
              <a:buFontTx/>
              <a:buNone/>
            </a:pPr>
            <a:endParaRPr lang="fa-IR" altLang="en-US" sz="2400">
              <a:solidFill>
                <a:srgbClr val="0033CC"/>
              </a:solidFill>
              <a:cs typeface="2  Zar" pitchFamily="2" charset="-78"/>
            </a:endParaRPr>
          </a:p>
          <a:p>
            <a:pPr>
              <a:lnSpc>
                <a:spcPct val="90000"/>
              </a:lnSpc>
              <a:buFontTx/>
              <a:buNone/>
            </a:pPr>
            <a:r>
              <a:rPr lang="fa-IR" altLang="en-US" sz="2000">
                <a:cs typeface="2  Zar" pitchFamily="2" charset="-78"/>
              </a:rPr>
              <a:t>   پوشش اين الكترودها اغلب ، شامل اكسيدها و كربنات هاي منگنز ، آهن و مقاديري سيليسيم بوده و سربارة حاصل از جوشكاري با اين نوع الكترودها داراي خواص اسيدي مي باشد.</a:t>
            </a:r>
          </a:p>
          <a:p>
            <a:pPr>
              <a:lnSpc>
                <a:spcPct val="90000"/>
              </a:lnSpc>
              <a:buFontTx/>
              <a:buNone/>
            </a:pPr>
            <a:r>
              <a:rPr lang="fa-IR" altLang="en-US" sz="2000">
                <a:cs typeface="2  Zar" pitchFamily="2" charset="-78"/>
              </a:rPr>
              <a:t>   جوش حاصل نيز داراي سطحي هموار و براق بوده و سربارة سيال و پر حجم حاصل از جوشكاري نيز ، پس از سرد شدن بلافاصله از سطح جوش جدا مي شود به همين دليل ، و به ويژه در جوشكاري هاي چند پاسي ، خطر باقي ماندن سرباره در بين پاس هاي جوشكاري به حداقل مي رسد. شروع قوس الكتريكي با اين الكترودها ، آسان تر از الكترودهاي قليايي ، اما مشكل تر از الكترودهاي رتيلي است.</a:t>
            </a:r>
          </a:p>
          <a:p>
            <a:pPr>
              <a:lnSpc>
                <a:spcPct val="90000"/>
              </a:lnSpc>
              <a:buFontTx/>
              <a:buNone/>
            </a:pPr>
            <a:r>
              <a:rPr lang="fa-IR" altLang="en-US" sz="2000">
                <a:cs typeface="2  Zar" pitchFamily="2" charset="-78"/>
              </a:rPr>
              <a:t>   استحكام كششي فلز جوش نيز كمتر از استحكام كششي فلز جوش حاصل از جوشكاري با الكترودهاي رتيلي روي يك فلز پاية مشابه است ، اما ازدياد طول نسبي ، انعطاف پذيري و مقاومت به ضربه آن بيشتر است. اين الكترودها را اغلب در تمامي وضعيت هاي جوشكاري مي توان بكار برد.</a:t>
            </a:r>
          </a:p>
          <a:p>
            <a:pPr>
              <a:lnSpc>
                <a:spcPct val="90000"/>
              </a:lnSpc>
              <a:buFontTx/>
              <a:buNone/>
            </a:pPr>
            <a:r>
              <a:rPr lang="fa-IR" altLang="en-US" sz="2000">
                <a:cs typeface="2  Zar" pitchFamily="2" charset="-78"/>
              </a:rPr>
              <a:t>   از مهمترين نوع الكترودهاي اسيدي در استاندارد </a:t>
            </a:r>
            <a:r>
              <a:rPr lang="en-US" altLang="en-US" sz="2000">
                <a:cs typeface="2  Zar" pitchFamily="2" charset="-78"/>
              </a:rPr>
              <a:t>AWS</a:t>
            </a:r>
            <a:r>
              <a:rPr lang="fa-IR" altLang="en-US" sz="2000">
                <a:cs typeface="2  Zar" pitchFamily="2" charset="-78"/>
              </a:rPr>
              <a:t> مي توان به الكترود </a:t>
            </a:r>
            <a:r>
              <a:rPr lang="en-US" altLang="en-US" sz="2000">
                <a:cs typeface="2  Zar" pitchFamily="2" charset="-78"/>
              </a:rPr>
              <a:t>E7027</a:t>
            </a:r>
            <a:r>
              <a:rPr lang="fa-IR" altLang="en-US" sz="2000">
                <a:cs typeface="2  Zar" pitchFamily="2" charset="-78"/>
              </a:rPr>
              <a:t> اشاره كرد.</a:t>
            </a:r>
            <a:endParaRPr lang="en-US" altLang="en-US" sz="20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diamond(in)">
                                      <p:cBhvr>
                                        <p:cTn id="7" dur="2000"/>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9395">
                                            <p:txEl>
                                              <p:pRg st="3" end="3"/>
                                            </p:txEl>
                                          </p:spTgt>
                                        </p:tgtEl>
                                        <p:attrNameLst>
                                          <p:attrName>style.visibility</p:attrName>
                                        </p:attrNameLst>
                                      </p:cBhvr>
                                      <p:to>
                                        <p:strVal val="visible"/>
                                      </p:to>
                                    </p:set>
                                    <p:animEffect transition="in" filter="wipe(down)">
                                      <p:cBhvr>
                                        <p:cTn id="12" dur="500"/>
                                        <p:tgtEl>
                                          <p:spTgt spid="59395">
                                            <p:txEl>
                                              <p:pRg st="3" end="3"/>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9395">
                                            <p:txEl>
                                              <p:pRg st="4" end="4"/>
                                            </p:txEl>
                                          </p:spTgt>
                                        </p:tgtEl>
                                        <p:attrNameLst>
                                          <p:attrName>style.visibility</p:attrName>
                                        </p:attrNameLst>
                                      </p:cBhvr>
                                      <p:to>
                                        <p:strVal val="visible"/>
                                      </p:to>
                                    </p:set>
                                    <p:animEffect transition="in" filter="wipe(down)">
                                      <p:cBhvr>
                                        <p:cTn id="15" dur="500"/>
                                        <p:tgtEl>
                                          <p:spTgt spid="59395">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9395">
                                            <p:txEl>
                                              <p:pRg st="5" end="5"/>
                                            </p:txEl>
                                          </p:spTgt>
                                        </p:tgtEl>
                                        <p:attrNameLst>
                                          <p:attrName>style.visibility</p:attrName>
                                        </p:attrNameLst>
                                      </p:cBhvr>
                                      <p:to>
                                        <p:strVal val="visible"/>
                                      </p:to>
                                    </p:set>
                                    <p:animEffect transition="in" filter="wipe(down)">
                                      <p:cBhvr>
                                        <p:cTn id="18" dur="500"/>
                                        <p:tgtEl>
                                          <p:spTgt spid="59395">
                                            <p:txEl>
                                              <p:pRg st="5" end="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59395">
                                            <p:txEl>
                                              <p:pRg st="6" end="6"/>
                                            </p:txEl>
                                          </p:spTgt>
                                        </p:tgtEl>
                                        <p:attrNameLst>
                                          <p:attrName>style.visibility</p:attrName>
                                        </p:attrNameLst>
                                      </p:cBhvr>
                                      <p:to>
                                        <p:strVal val="visible"/>
                                      </p:to>
                                    </p:set>
                                    <p:animEffect transition="in" filter="wipe(down)">
                                      <p:cBhvr>
                                        <p:cTn id="21" dur="500"/>
                                        <p:tgtEl>
                                          <p:spTgt spid="59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50825" y="404813"/>
            <a:ext cx="8642350" cy="6119812"/>
          </a:xfrm>
        </p:spPr>
        <p:txBody>
          <a:bodyPr/>
          <a:lstStyle/>
          <a:p>
            <a:pPr algn="ctr">
              <a:lnSpc>
                <a:spcPct val="80000"/>
              </a:lnSpc>
              <a:buFontTx/>
              <a:buNone/>
            </a:pPr>
            <a:r>
              <a:rPr lang="fa-IR" altLang="en-US" sz="2000">
                <a:solidFill>
                  <a:srgbClr val="0033CC"/>
                </a:solidFill>
                <a:cs typeface="2  Zar" pitchFamily="2" charset="-78"/>
              </a:rPr>
              <a:t> </a:t>
            </a:r>
            <a:r>
              <a:rPr lang="fa-IR" altLang="en-US" sz="2400" b="1">
                <a:solidFill>
                  <a:srgbClr val="0033CC"/>
                </a:solidFill>
                <a:cs typeface="2  Zar" pitchFamily="2" charset="-78"/>
              </a:rPr>
              <a:t>كلاس پنجم : پوشش هاي اكسيدي ( </a:t>
            </a:r>
            <a:r>
              <a:rPr lang="en-US" altLang="en-US" sz="2400" b="1">
                <a:solidFill>
                  <a:srgbClr val="0033CC"/>
                </a:solidFill>
                <a:cs typeface="2  Zar" pitchFamily="2" charset="-78"/>
              </a:rPr>
              <a:t>Oxide Type</a:t>
            </a:r>
            <a:r>
              <a:rPr lang="fa-IR" altLang="en-US" sz="2400" b="1">
                <a:solidFill>
                  <a:srgbClr val="0033CC"/>
                </a:solidFill>
                <a:cs typeface="2  Zar" pitchFamily="2" charset="-78"/>
              </a:rPr>
              <a:t> ) :</a:t>
            </a:r>
          </a:p>
          <a:p>
            <a:pPr algn="ctr">
              <a:lnSpc>
                <a:spcPct val="80000"/>
              </a:lnSpc>
              <a:buFontTx/>
              <a:buNone/>
            </a:pPr>
            <a:endParaRPr lang="fa-IR" altLang="en-US" sz="2400" b="1">
              <a:solidFill>
                <a:srgbClr val="0033CC"/>
              </a:solidFill>
              <a:cs typeface="2  Zar" pitchFamily="2" charset="-78"/>
            </a:endParaRPr>
          </a:p>
          <a:p>
            <a:pPr algn="ctr">
              <a:lnSpc>
                <a:spcPct val="80000"/>
              </a:lnSpc>
              <a:buFontTx/>
              <a:buNone/>
            </a:pPr>
            <a:endParaRPr lang="fa-IR" altLang="en-US" sz="2000">
              <a:solidFill>
                <a:srgbClr val="0033CC"/>
              </a:solidFill>
              <a:cs typeface="2  Zar" pitchFamily="2" charset="-78"/>
            </a:endParaRPr>
          </a:p>
          <a:p>
            <a:pPr>
              <a:lnSpc>
                <a:spcPct val="80000"/>
              </a:lnSpc>
              <a:buFontTx/>
              <a:buNone/>
            </a:pPr>
            <a:r>
              <a:rPr lang="fa-IR" altLang="en-US" sz="2000">
                <a:cs typeface="2  Zar" pitchFamily="2" charset="-78"/>
              </a:rPr>
              <a:t>   تركيب اصلي اين پوشش ها ، اغلب از اكسيد آهن و اكسيد منگنز و نيز كربنات آهن و كربنات منگنز تشكيل شده و به همين دليل ، سربارة حاصل از جوشكاري آنها ، متراكم ، سنگين و پر حجم بوده ، اما در عين حال ، به راحتي از روي جوش جدا مي شود. بيشترين وظيفة حفاظت از حوضچة جوش به عهدة سرباره است. نفوذ جوش حاصل نسبتاً  كم است ، اما داراي سطحي صاف و يكنواخت با استحكام نسبتاً  كمتري مي باشد.</a:t>
            </a:r>
          </a:p>
          <a:p>
            <a:pPr>
              <a:lnSpc>
                <a:spcPct val="80000"/>
              </a:lnSpc>
              <a:buFontTx/>
              <a:buNone/>
            </a:pPr>
            <a:r>
              <a:rPr lang="fa-IR" altLang="en-US" sz="2000">
                <a:cs typeface="2  Zar" pitchFamily="2" charset="-78"/>
              </a:rPr>
              <a:t>   به دليل سياليت بالاي مذاب حاصل ، اين نوع الكترودها را بيشتر براي جوش هاي گوشه در وضعيت هاي افقي و تخت بكار مي برند و معمولاً ظاهر جوش حاصل بسيار بهتر از كيفيت مكانيكي آن است.</a:t>
            </a:r>
          </a:p>
          <a:p>
            <a:pPr>
              <a:lnSpc>
                <a:spcPct val="80000"/>
              </a:lnSpc>
              <a:buFontTx/>
              <a:buNone/>
            </a:pPr>
            <a:endParaRPr lang="fa-IR" altLang="en-US" sz="2000">
              <a:cs typeface="2  Zar" pitchFamily="2" charset="-78"/>
            </a:endParaRPr>
          </a:p>
          <a:p>
            <a:pPr algn="ctr">
              <a:lnSpc>
                <a:spcPct val="80000"/>
              </a:lnSpc>
              <a:buFontTx/>
              <a:buNone/>
            </a:pPr>
            <a:r>
              <a:rPr lang="fa-IR" altLang="en-US" sz="2400" b="1">
                <a:solidFill>
                  <a:srgbClr val="0033CC"/>
                </a:solidFill>
                <a:cs typeface="2  Zar" pitchFamily="2" charset="-78"/>
              </a:rPr>
              <a:t>كلاس ششم : بازي يا قليايي ( </a:t>
            </a:r>
            <a:r>
              <a:rPr lang="en-US" altLang="en-US" sz="2400" b="1">
                <a:solidFill>
                  <a:srgbClr val="0033CC"/>
                </a:solidFill>
                <a:cs typeface="2  Zar" pitchFamily="2" charset="-78"/>
              </a:rPr>
              <a:t>Basic Type</a:t>
            </a:r>
            <a:r>
              <a:rPr lang="fa-IR" altLang="en-US" sz="2400" b="1">
                <a:solidFill>
                  <a:srgbClr val="0033CC"/>
                </a:solidFill>
                <a:cs typeface="2  Zar" pitchFamily="2" charset="-78"/>
              </a:rPr>
              <a:t> ) :</a:t>
            </a:r>
          </a:p>
          <a:p>
            <a:pPr algn="ctr">
              <a:lnSpc>
                <a:spcPct val="80000"/>
              </a:lnSpc>
              <a:buFontTx/>
              <a:buNone/>
            </a:pPr>
            <a:endParaRPr lang="fa-IR" altLang="en-US" sz="2400" b="1">
              <a:solidFill>
                <a:srgbClr val="0033CC"/>
              </a:solidFill>
              <a:cs typeface="2  Zar" pitchFamily="2" charset="-78"/>
            </a:endParaRPr>
          </a:p>
          <a:p>
            <a:pPr>
              <a:lnSpc>
                <a:spcPct val="80000"/>
              </a:lnSpc>
              <a:buFontTx/>
              <a:buNone/>
            </a:pPr>
            <a:r>
              <a:rPr lang="fa-IR" altLang="en-US" sz="2000">
                <a:cs typeface="2  Zar" pitchFamily="2" charset="-78"/>
              </a:rPr>
              <a:t>پوشش اين الكترودها ، اغلب شامل مقادير قابل ملاحضه اي كربنات كلسيم ( </a:t>
            </a:r>
            <a:r>
              <a:rPr lang="en-US" altLang="en-US" sz="2000">
                <a:cs typeface="2  Zar" pitchFamily="2" charset="-78"/>
              </a:rPr>
              <a:t>CaCo</a:t>
            </a:r>
            <a:r>
              <a:rPr lang="fa-IR" altLang="en-US" sz="2000">
                <a:cs typeface="2  Zar" pitchFamily="2" charset="-78"/>
              </a:rPr>
              <a:t> ) ، فلورايد ، آهك و </a:t>
            </a:r>
          </a:p>
          <a:p>
            <a:pPr>
              <a:lnSpc>
                <a:spcPct val="80000"/>
              </a:lnSpc>
              <a:buFontTx/>
              <a:buNone/>
            </a:pPr>
            <a:r>
              <a:rPr lang="fa-IR" altLang="en-US" sz="2000">
                <a:cs typeface="2  Zar" pitchFamily="2" charset="-78"/>
              </a:rPr>
              <a:t>فلوراسپار است. عمل حفاظت از حوضچة جوش در اين كلاس از پوشش ها ، سوختن كربنات كلسيم و توليد </a:t>
            </a:r>
          </a:p>
          <a:p>
            <a:pPr>
              <a:lnSpc>
                <a:spcPct val="80000"/>
              </a:lnSpc>
              <a:buFontTx/>
              <a:buNone/>
            </a:pPr>
            <a:r>
              <a:rPr lang="fa-IR" altLang="en-US" sz="2000">
                <a:cs typeface="2  Zar" pitchFamily="2" charset="-78"/>
              </a:rPr>
              <a:t>گاز </a:t>
            </a:r>
            <a:r>
              <a:rPr lang="en-US" altLang="en-US" sz="2000">
                <a:cs typeface="2  Zar" pitchFamily="2" charset="-78"/>
              </a:rPr>
              <a:t>CO2</a:t>
            </a:r>
            <a:r>
              <a:rPr lang="fa-IR" altLang="en-US" sz="2000">
                <a:cs typeface="2  Zar" pitchFamily="2" charset="-78"/>
              </a:rPr>
              <a:t> است كه عمل حفاظت از حوضچة جوش را به عهده مي گيرد. به دليل كم بودن مقدار رطوبت موجود در اين پوشش ها ، جوش حاصل مقدار هيدروژن بسيار كمي در تركيب خود خواهد داشت بنابراين اين الكترودها </a:t>
            </a:r>
          </a:p>
          <a:p>
            <a:pPr>
              <a:lnSpc>
                <a:spcPct val="80000"/>
              </a:lnSpc>
              <a:buFontTx/>
              <a:buNone/>
            </a:pPr>
            <a:r>
              <a:rPr lang="fa-IR" altLang="en-US" sz="2000">
                <a:cs typeface="2  Zar" pitchFamily="2" charset="-78"/>
              </a:rPr>
              <a:t>را ، الكترودهاي كم هيدروژن ( </a:t>
            </a:r>
            <a:r>
              <a:rPr lang="en-US" altLang="en-US" sz="2000">
                <a:cs typeface="2  Zar" pitchFamily="2" charset="-78"/>
              </a:rPr>
              <a:t>Low Hydrogen</a:t>
            </a:r>
            <a:r>
              <a:rPr lang="fa-IR" altLang="en-US" sz="2000">
                <a:cs typeface="2  Zar" pitchFamily="2" charset="-78"/>
              </a:rPr>
              <a:t> ) مي نامند. به همين دليل ، اين الكترودها در درجه حرارت هاي پايين نيز از استحكام نسبتاً خوبي برخوردارند. در مقايسه با ساير الكترودها ، احتمال بروز ترك گرم يا سرد در اين دسته از الكترودها كمتر است. از اين رو براي جوشكاري فولادهاي آلياژي كم آلياژ كه در مقابل </a:t>
            </a:r>
          </a:p>
          <a:p>
            <a:pPr>
              <a:lnSpc>
                <a:spcPct val="80000"/>
              </a:lnSpc>
              <a:buFontTx/>
              <a:buNone/>
            </a:pPr>
            <a:r>
              <a:rPr lang="fa-IR" altLang="en-US" sz="2000">
                <a:cs typeface="2  Zar" pitchFamily="2" charset="-78"/>
              </a:rPr>
              <a:t>بروز ترك هاي منطقة </a:t>
            </a:r>
            <a:r>
              <a:rPr lang="en-US" altLang="en-US" sz="2000">
                <a:cs typeface="2  Zar" pitchFamily="2" charset="-78"/>
              </a:rPr>
              <a:t>HAZ</a:t>
            </a:r>
            <a:r>
              <a:rPr lang="fa-IR" altLang="en-US" sz="2000">
                <a:cs typeface="2  Zar" pitchFamily="2" charset="-78"/>
              </a:rPr>
              <a:t> حساسند ( مثل فولادهاي ساختماني منگنز دار ، مخازن تحت فشار ، بدنة كشتي ها و غيره ) كاربرد وسيعي پيدا كرده اند.</a:t>
            </a:r>
            <a:endParaRPr lang="en-US" altLang="en-US" sz="20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randombar(horizontal)">
                                      <p:cBhvr>
                                        <p:cTn id="7" dur="500"/>
                                        <p:tgtEl>
                                          <p:spTgt spid="60419">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0419">
                                            <p:txEl>
                                              <p:pRg st="3" end="3"/>
                                            </p:txEl>
                                          </p:spTgt>
                                        </p:tgtEl>
                                        <p:attrNameLst>
                                          <p:attrName>style.visibility</p:attrName>
                                        </p:attrNameLst>
                                      </p:cBhvr>
                                      <p:to>
                                        <p:strVal val="visible"/>
                                      </p:to>
                                    </p:set>
                                    <p:animEffect transition="in" filter="randombar(horizontal)">
                                      <p:cBhvr>
                                        <p:cTn id="10" dur="500"/>
                                        <p:tgtEl>
                                          <p:spTgt spid="60419">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0419">
                                            <p:txEl>
                                              <p:pRg st="4" end="4"/>
                                            </p:txEl>
                                          </p:spTgt>
                                        </p:tgtEl>
                                        <p:attrNameLst>
                                          <p:attrName>style.visibility</p:attrName>
                                        </p:attrNameLst>
                                      </p:cBhvr>
                                      <p:to>
                                        <p:strVal val="visible"/>
                                      </p:to>
                                    </p:set>
                                    <p:animEffect transition="in" filter="randombar(horizontal)">
                                      <p:cBhvr>
                                        <p:cTn id="13" dur="500"/>
                                        <p:tgtEl>
                                          <p:spTgt spid="60419">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nodeType="clickEffect">
                                  <p:stCondLst>
                                    <p:cond delay="0"/>
                                  </p:stCondLst>
                                  <p:childTnLst>
                                    <p:set>
                                      <p:cBhvr>
                                        <p:cTn id="17" dur="1" fill="hold">
                                          <p:stCondLst>
                                            <p:cond delay="0"/>
                                          </p:stCondLst>
                                        </p:cTn>
                                        <p:tgtEl>
                                          <p:spTgt spid="60419">
                                            <p:txEl>
                                              <p:pRg st="6" end="6"/>
                                            </p:txEl>
                                          </p:spTgt>
                                        </p:tgtEl>
                                        <p:attrNameLst>
                                          <p:attrName>style.visibility</p:attrName>
                                        </p:attrNameLst>
                                      </p:cBhvr>
                                      <p:to>
                                        <p:strVal val="visible"/>
                                      </p:to>
                                    </p:set>
                                    <p:anim to="" calcmode="lin" valueType="num">
                                      <p:cBhvr>
                                        <p:cTn id="18" dur="1" fill="hold"/>
                                        <p:tgtEl>
                                          <p:spTgt spid="60419">
                                            <p:txEl>
                                              <p:pRg st="6" end="6"/>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60419">
                                            <p:txEl>
                                              <p:pRg st="8" end="8"/>
                                            </p:txEl>
                                          </p:spTgt>
                                        </p:tgtEl>
                                        <p:attrNameLst>
                                          <p:attrName>style.visibility</p:attrName>
                                        </p:attrNameLst>
                                      </p:cBhvr>
                                      <p:to>
                                        <p:strVal val="visible"/>
                                      </p:to>
                                    </p:set>
                                    <p:anim to="" calcmode="lin" valueType="num">
                                      <p:cBhvr>
                                        <p:cTn id="21" dur="1" fill="hold"/>
                                        <p:tgtEl>
                                          <p:spTgt spid="60419">
                                            <p:txEl>
                                              <p:pRg st="8" end="8"/>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60419">
                                            <p:txEl>
                                              <p:pRg st="9" end="9"/>
                                            </p:txEl>
                                          </p:spTgt>
                                        </p:tgtEl>
                                        <p:attrNameLst>
                                          <p:attrName>style.visibility</p:attrName>
                                        </p:attrNameLst>
                                      </p:cBhvr>
                                      <p:to>
                                        <p:strVal val="visible"/>
                                      </p:to>
                                    </p:set>
                                    <p:anim to="" calcmode="lin" valueType="num">
                                      <p:cBhvr>
                                        <p:cTn id="24" dur="1" fill="hold"/>
                                        <p:tgtEl>
                                          <p:spTgt spid="60419">
                                            <p:txEl>
                                              <p:pRg st="9" end="9"/>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60419">
                                            <p:txEl>
                                              <p:pRg st="10" end="10"/>
                                            </p:txEl>
                                          </p:spTgt>
                                        </p:tgtEl>
                                        <p:attrNameLst>
                                          <p:attrName>style.visibility</p:attrName>
                                        </p:attrNameLst>
                                      </p:cBhvr>
                                      <p:to>
                                        <p:strVal val="visible"/>
                                      </p:to>
                                    </p:set>
                                    <p:anim to="" calcmode="lin" valueType="num">
                                      <p:cBhvr>
                                        <p:cTn id="27" dur="1" fill="hold"/>
                                        <p:tgtEl>
                                          <p:spTgt spid="60419">
                                            <p:txEl>
                                              <p:pRg st="10" end="10"/>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60419">
                                            <p:txEl>
                                              <p:pRg st="11" end="11"/>
                                            </p:txEl>
                                          </p:spTgt>
                                        </p:tgtEl>
                                        <p:attrNameLst>
                                          <p:attrName>style.visibility</p:attrName>
                                        </p:attrNameLst>
                                      </p:cBhvr>
                                      <p:to>
                                        <p:strVal val="visible"/>
                                      </p:to>
                                    </p:set>
                                    <p:anim to="" calcmode="lin" valueType="num">
                                      <p:cBhvr>
                                        <p:cTn id="30" dur="1" fill="hold"/>
                                        <p:tgtEl>
                                          <p:spTgt spid="60419">
                                            <p:txEl>
                                              <p:pRg st="11" end="11"/>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60419">
                                            <p:txEl>
                                              <p:pRg st="12" end="12"/>
                                            </p:txEl>
                                          </p:spTgt>
                                        </p:tgtEl>
                                        <p:attrNameLst>
                                          <p:attrName>style.visibility</p:attrName>
                                        </p:attrNameLst>
                                      </p:cBhvr>
                                      <p:to>
                                        <p:strVal val="visible"/>
                                      </p:to>
                                    </p:set>
                                    <p:anim to="" calcmode="lin" valueType="num">
                                      <p:cBhvr>
                                        <p:cTn id="33" dur="1" fill="hold"/>
                                        <p:tgtEl>
                                          <p:spTgt spid="60419">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179388" y="188913"/>
            <a:ext cx="8785225" cy="6669087"/>
          </a:xfrm>
        </p:spPr>
        <p:txBody>
          <a:bodyPr/>
          <a:lstStyle/>
          <a:p>
            <a:pPr algn="ctr">
              <a:lnSpc>
                <a:spcPct val="80000"/>
              </a:lnSpc>
              <a:buFontTx/>
              <a:buNone/>
            </a:pPr>
            <a:r>
              <a:rPr lang="fa-IR" altLang="en-US" sz="2800">
                <a:solidFill>
                  <a:srgbClr val="0033CC"/>
                </a:solidFill>
                <a:cs typeface="2  Zar" pitchFamily="2" charset="-78"/>
              </a:rPr>
              <a:t> </a:t>
            </a:r>
          </a:p>
          <a:p>
            <a:pPr>
              <a:lnSpc>
                <a:spcPct val="80000"/>
              </a:lnSpc>
              <a:buFontTx/>
              <a:buNone/>
            </a:pPr>
            <a:r>
              <a:rPr lang="fa-IR" altLang="en-US" sz="2400">
                <a:cs typeface="2  Zar" pitchFamily="2" charset="-78"/>
              </a:rPr>
              <a:t>در ضمن مقاومت جوش حاصل در برابر ترك هاي گرم ( </a:t>
            </a:r>
            <a:r>
              <a:rPr lang="en-US" altLang="en-US" sz="2400">
                <a:cs typeface="2  Zar" pitchFamily="2" charset="-78"/>
              </a:rPr>
              <a:t>Hot Cracking</a:t>
            </a:r>
            <a:r>
              <a:rPr lang="fa-IR" altLang="en-US" sz="2400">
                <a:cs typeface="2  Zar" pitchFamily="2" charset="-78"/>
              </a:rPr>
              <a:t> ) ، اين الكترودها را براي جوشكاري فولادهاي پر كربن ، با ضخامت هاي بالا نيز مناسب كرده است. استفاده از اين الكترودها ، به دليل سربارة غليظ آنها چندان آسان نيست ، اما از آنها مي توان در تمام وضعيت ها و با جريان هاي مستقيم و متناوب استفاده نمود.</a:t>
            </a:r>
          </a:p>
          <a:p>
            <a:pPr>
              <a:lnSpc>
                <a:spcPct val="80000"/>
              </a:lnSpc>
              <a:buFontTx/>
              <a:buNone/>
            </a:pPr>
            <a:r>
              <a:rPr lang="fa-IR" altLang="en-US" sz="2400">
                <a:cs typeface="2  Zar" pitchFamily="2" charset="-78"/>
              </a:rPr>
              <a:t>   براي جلوگيري از افزايش مقدار رطوبت ، در نگهداري اين الكترودها بايد دقت كافي بكار برد </a:t>
            </a:r>
          </a:p>
          <a:p>
            <a:pPr>
              <a:lnSpc>
                <a:spcPct val="80000"/>
              </a:lnSpc>
              <a:buFontTx/>
              <a:buNone/>
            </a:pPr>
            <a:r>
              <a:rPr lang="fa-IR" altLang="en-US" sz="2400">
                <a:cs typeface="2  Zar" pitchFamily="2" charset="-78"/>
              </a:rPr>
              <a:t>و آنها را در جاي خشك نگه داري نمود. پيش از بكار گيري اين الكترودها ، لازم است عمليات باز پخت ( گرم كردن ) را مجدداً در مورد آنها بكار گرفت و آنها را در گرم خانه يا </a:t>
            </a:r>
          </a:p>
          <a:p>
            <a:pPr>
              <a:lnSpc>
                <a:spcPct val="80000"/>
              </a:lnSpc>
              <a:buFontTx/>
              <a:buNone/>
            </a:pPr>
            <a:r>
              <a:rPr lang="fa-IR" altLang="en-US" sz="2400">
                <a:cs typeface="2  Zar" pitchFamily="2" charset="-78"/>
              </a:rPr>
              <a:t>الكترود خشك كن ( </a:t>
            </a:r>
            <a:r>
              <a:rPr lang="en-US" altLang="en-US" sz="2400">
                <a:cs typeface="2  Zar" pitchFamily="2" charset="-78"/>
              </a:rPr>
              <a:t>Oven</a:t>
            </a:r>
            <a:r>
              <a:rPr lang="fa-IR" altLang="en-US" sz="2400">
                <a:cs typeface="2  Zar" pitchFamily="2" charset="-78"/>
              </a:rPr>
              <a:t> ) ،  چند ساعتي خشك نمود. با اين روش مي توان مقدار هيدروژن ورودي به حوضچة جوش را تا حد قابل ملاحضه اي تحت كنترل درآورد. </a:t>
            </a:r>
          </a:p>
          <a:p>
            <a:pPr>
              <a:lnSpc>
                <a:spcPct val="80000"/>
              </a:lnSpc>
              <a:buFontTx/>
              <a:buNone/>
            </a:pPr>
            <a:r>
              <a:rPr lang="fa-IR" altLang="en-US" sz="2400">
                <a:cs typeface="2  Zar" pitchFamily="2" charset="-78"/>
              </a:rPr>
              <a:t>   وجود هيدروژن در حوضچة جوش ، حرارت جوش را بيش از حد افزايش مي دهد و هر چند نفوذ آن را تا حد قابل ملاحضه اي بالا مي برد ، اما معايب بسياري از جمله ترك ها ، تنش هاي حرارتي و غيره را در جوش پديد مي آورد.</a:t>
            </a:r>
          </a:p>
          <a:p>
            <a:pPr>
              <a:lnSpc>
                <a:spcPct val="80000"/>
              </a:lnSpc>
              <a:buFontTx/>
              <a:buNone/>
            </a:pPr>
            <a:r>
              <a:rPr lang="fa-IR" altLang="en-US" sz="2400">
                <a:cs typeface="2  Zar" pitchFamily="2" charset="-78"/>
              </a:rPr>
              <a:t>   از مهمترين انواع الكترودها با روكش قليايي مي توان به الكترودهاي </a:t>
            </a:r>
            <a:r>
              <a:rPr lang="en-US" altLang="en-US" sz="2400">
                <a:cs typeface="2  Zar" pitchFamily="2" charset="-78"/>
              </a:rPr>
              <a:t>E7016</a:t>
            </a:r>
            <a:r>
              <a:rPr lang="fa-IR" altLang="en-US" sz="2400">
                <a:cs typeface="2  Zar" pitchFamily="2" charset="-78"/>
              </a:rPr>
              <a:t> ، </a:t>
            </a:r>
            <a:r>
              <a:rPr lang="en-US" altLang="en-US" sz="2400">
                <a:cs typeface="2  Zar" pitchFamily="2" charset="-78"/>
              </a:rPr>
              <a:t>E8016</a:t>
            </a:r>
            <a:r>
              <a:rPr lang="fa-IR" altLang="en-US" sz="2400">
                <a:cs typeface="2  Zar" pitchFamily="2" charset="-78"/>
              </a:rPr>
              <a:t> ، </a:t>
            </a:r>
          </a:p>
          <a:p>
            <a:pPr>
              <a:lnSpc>
                <a:spcPct val="80000"/>
              </a:lnSpc>
              <a:buFontTx/>
              <a:buNone/>
            </a:pPr>
            <a:r>
              <a:rPr lang="en-US" altLang="en-US" sz="2400">
                <a:cs typeface="2  Zar" pitchFamily="2" charset="-78"/>
              </a:rPr>
              <a:t>E9016</a:t>
            </a:r>
            <a:r>
              <a:rPr lang="fa-IR" altLang="en-US" sz="2400">
                <a:cs typeface="2  Zar" pitchFamily="2" charset="-78"/>
              </a:rPr>
              <a:t> ، </a:t>
            </a:r>
            <a:r>
              <a:rPr lang="en-US" altLang="en-US" sz="2400">
                <a:cs typeface="2  Zar" pitchFamily="2" charset="-78"/>
              </a:rPr>
              <a:t>E5050-15</a:t>
            </a:r>
            <a:r>
              <a:rPr lang="fa-IR" altLang="en-US" sz="2400">
                <a:cs typeface="2  Zar" pitchFamily="2" charset="-78"/>
              </a:rPr>
              <a:t> ، </a:t>
            </a:r>
            <a:r>
              <a:rPr lang="en-US" altLang="en-US" sz="2400">
                <a:cs typeface="2  Zar" pitchFamily="2" charset="-78"/>
              </a:rPr>
              <a:t>E502-16</a:t>
            </a:r>
            <a:r>
              <a:rPr lang="fa-IR" altLang="en-US" sz="2400">
                <a:cs typeface="2  Zar" pitchFamily="2" charset="-78"/>
              </a:rPr>
              <a:t> ، </a:t>
            </a:r>
            <a:r>
              <a:rPr lang="en-US" altLang="en-US" sz="2400">
                <a:cs typeface="2  Zar" pitchFamily="2" charset="-78"/>
              </a:rPr>
              <a:t>E9015</a:t>
            </a:r>
            <a:r>
              <a:rPr lang="fa-IR" altLang="en-US" sz="2400">
                <a:cs typeface="2  Zar" pitchFamily="2" charset="-78"/>
              </a:rPr>
              <a:t> ، </a:t>
            </a:r>
            <a:r>
              <a:rPr lang="en-US" altLang="en-US" sz="2400">
                <a:cs typeface="2  Zar" pitchFamily="2" charset="-78"/>
              </a:rPr>
              <a:t>E308L-15</a:t>
            </a:r>
            <a:r>
              <a:rPr lang="fa-IR" altLang="en-US" sz="2400">
                <a:cs typeface="2  Zar" pitchFamily="2" charset="-78"/>
              </a:rPr>
              <a:t> ، </a:t>
            </a:r>
            <a:r>
              <a:rPr lang="en-US" altLang="en-US" sz="2400">
                <a:cs typeface="2  Zar" pitchFamily="2" charset="-78"/>
              </a:rPr>
              <a:t>E309L-15</a:t>
            </a:r>
            <a:r>
              <a:rPr lang="fa-IR" altLang="en-US" sz="2400">
                <a:cs typeface="2  Zar" pitchFamily="2" charset="-78"/>
              </a:rPr>
              <a:t> ، </a:t>
            </a:r>
          </a:p>
          <a:p>
            <a:pPr>
              <a:lnSpc>
                <a:spcPct val="80000"/>
              </a:lnSpc>
              <a:buFontTx/>
              <a:buNone/>
            </a:pPr>
            <a:r>
              <a:rPr lang="en-US" altLang="en-US" sz="2400">
                <a:cs typeface="2  Zar" pitchFamily="2" charset="-78"/>
              </a:rPr>
              <a:t>E316L-15</a:t>
            </a:r>
            <a:r>
              <a:rPr lang="fa-IR" altLang="en-US" sz="2400">
                <a:cs typeface="2  Zar" pitchFamily="2" charset="-78"/>
              </a:rPr>
              <a:t> در استاندار </a:t>
            </a:r>
            <a:r>
              <a:rPr lang="en-US" altLang="en-US" sz="2400">
                <a:cs typeface="2  Zar" pitchFamily="2" charset="-78"/>
              </a:rPr>
              <a:t>AWS</a:t>
            </a:r>
            <a:r>
              <a:rPr lang="fa-IR" altLang="en-US" sz="2400">
                <a:cs typeface="2  Zar" pitchFamily="2" charset="-78"/>
              </a:rPr>
              <a:t> اشاره نمود.</a:t>
            </a:r>
            <a:endParaRPr lang="en-US" altLang="en-US" sz="24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ipe(down)">
                                      <p:cBhvr>
                                        <p:cTn id="7" dur="500"/>
                                        <p:tgtEl>
                                          <p:spTgt spid="6144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1443">
                                            <p:txEl>
                                              <p:pRg st="1" end="1"/>
                                            </p:txEl>
                                          </p:spTgt>
                                        </p:tgtEl>
                                        <p:attrNameLst>
                                          <p:attrName>style.visibility</p:attrName>
                                        </p:attrNameLst>
                                      </p:cBhvr>
                                      <p:to>
                                        <p:strVal val="visible"/>
                                      </p:to>
                                    </p:set>
                                    <p:animEffect transition="in" filter="wipe(down)">
                                      <p:cBhvr>
                                        <p:cTn id="10" dur="500"/>
                                        <p:tgtEl>
                                          <p:spTgt spid="6144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animEffect transition="in" filter="wipe(down)">
                                      <p:cBhvr>
                                        <p:cTn id="13" dur="500"/>
                                        <p:tgtEl>
                                          <p:spTgt spid="6144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1443">
                                            <p:txEl>
                                              <p:pRg st="3" end="3"/>
                                            </p:txEl>
                                          </p:spTgt>
                                        </p:tgtEl>
                                        <p:attrNameLst>
                                          <p:attrName>style.visibility</p:attrName>
                                        </p:attrNameLst>
                                      </p:cBhvr>
                                      <p:to>
                                        <p:strVal val="visible"/>
                                      </p:to>
                                    </p:set>
                                    <p:animEffect transition="in" filter="wipe(down)">
                                      <p:cBhvr>
                                        <p:cTn id="16" dur="500"/>
                                        <p:tgtEl>
                                          <p:spTgt spid="6144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1443">
                                            <p:txEl>
                                              <p:pRg st="4" end="4"/>
                                            </p:txEl>
                                          </p:spTgt>
                                        </p:tgtEl>
                                        <p:attrNameLst>
                                          <p:attrName>style.visibility</p:attrName>
                                        </p:attrNameLst>
                                      </p:cBhvr>
                                      <p:to>
                                        <p:strVal val="visible"/>
                                      </p:to>
                                    </p:set>
                                    <p:animEffect transition="in" filter="wipe(down)">
                                      <p:cBhvr>
                                        <p:cTn id="19" dur="500"/>
                                        <p:tgtEl>
                                          <p:spTgt spid="6144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1443">
                                            <p:txEl>
                                              <p:pRg st="5" end="5"/>
                                            </p:txEl>
                                          </p:spTgt>
                                        </p:tgtEl>
                                        <p:attrNameLst>
                                          <p:attrName>style.visibility</p:attrName>
                                        </p:attrNameLst>
                                      </p:cBhvr>
                                      <p:to>
                                        <p:strVal val="visible"/>
                                      </p:to>
                                    </p:set>
                                    <p:animEffect transition="in" filter="wipe(down)">
                                      <p:cBhvr>
                                        <p:cTn id="22" dur="500"/>
                                        <p:tgtEl>
                                          <p:spTgt spid="6144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61443">
                                            <p:txEl>
                                              <p:pRg st="6" end="6"/>
                                            </p:txEl>
                                          </p:spTgt>
                                        </p:tgtEl>
                                        <p:attrNameLst>
                                          <p:attrName>style.visibility</p:attrName>
                                        </p:attrNameLst>
                                      </p:cBhvr>
                                      <p:to>
                                        <p:strVal val="visible"/>
                                      </p:to>
                                    </p:set>
                                    <p:animEffect transition="in" filter="wipe(down)">
                                      <p:cBhvr>
                                        <p:cTn id="25" dur="500"/>
                                        <p:tgtEl>
                                          <p:spTgt spid="6144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61443">
                                            <p:txEl>
                                              <p:pRg st="7" end="7"/>
                                            </p:txEl>
                                          </p:spTgt>
                                        </p:tgtEl>
                                        <p:attrNameLst>
                                          <p:attrName>style.visibility</p:attrName>
                                        </p:attrNameLst>
                                      </p:cBhvr>
                                      <p:to>
                                        <p:strVal val="visible"/>
                                      </p:to>
                                    </p:set>
                                    <p:animEffect transition="in" filter="wipe(down)">
                                      <p:cBhvr>
                                        <p:cTn id="28" dur="500"/>
                                        <p:tgtEl>
                                          <p:spTgt spid="6144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61443">
                                            <p:txEl>
                                              <p:pRg st="8" end="8"/>
                                            </p:txEl>
                                          </p:spTgt>
                                        </p:tgtEl>
                                        <p:attrNameLst>
                                          <p:attrName>style.visibility</p:attrName>
                                        </p:attrNameLst>
                                      </p:cBhvr>
                                      <p:to>
                                        <p:strVal val="visible"/>
                                      </p:to>
                                    </p:set>
                                    <p:animEffect transition="in" filter="wipe(down)">
                                      <p:cBhvr>
                                        <p:cTn id="31" dur="500"/>
                                        <p:tgtEl>
                                          <p:spTgt spid="614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179388" y="333375"/>
            <a:ext cx="8785225" cy="6335713"/>
          </a:xfrm>
        </p:spPr>
        <p:txBody>
          <a:bodyPr/>
          <a:lstStyle/>
          <a:p>
            <a:pPr algn="ctr">
              <a:lnSpc>
                <a:spcPct val="80000"/>
              </a:lnSpc>
              <a:buFontTx/>
              <a:buNone/>
            </a:pPr>
            <a:r>
              <a:rPr lang="fa-IR" altLang="en-US" sz="2000">
                <a:cs typeface="2  Zar" pitchFamily="2" charset="-78"/>
              </a:rPr>
              <a:t> </a:t>
            </a:r>
            <a:r>
              <a:rPr lang="fa-IR" altLang="en-US" sz="2400" b="1">
                <a:solidFill>
                  <a:srgbClr val="0033CC"/>
                </a:solidFill>
                <a:cs typeface="2  Zar" pitchFamily="2" charset="-78"/>
              </a:rPr>
              <a:t>كلاس هفتم : روتيلي + پودر آهن(</a:t>
            </a:r>
            <a:r>
              <a:rPr lang="en-US" altLang="en-US" sz="2400" b="1">
                <a:solidFill>
                  <a:srgbClr val="0033CC"/>
                </a:solidFill>
                <a:cs typeface="2  Zar" pitchFamily="2" charset="-78"/>
              </a:rPr>
              <a:t>Rutile+Iron Powder Type</a:t>
            </a:r>
            <a:r>
              <a:rPr lang="fa-IR" altLang="en-US" sz="2400" b="1">
                <a:solidFill>
                  <a:srgbClr val="0033CC"/>
                </a:solidFill>
                <a:cs typeface="2  Zar" pitchFamily="2" charset="-78"/>
              </a:rPr>
              <a:t>) :</a:t>
            </a:r>
            <a:endParaRPr lang="fa-IR" altLang="en-US" sz="2400">
              <a:solidFill>
                <a:srgbClr val="0033CC"/>
              </a:solidFill>
              <a:cs typeface="2  Zar" pitchFamily="2" charset="-78"/>
            </a:endParaRPr>
          </a:p>
          <a:p>
            <a:pPr>
              <a:lnSpc>
                <a:spcPct val="80000"/>
              </a:lnSpc>
              <a:buFontTx/>
              <a:buNone/>
            </a:pPr>
            <a:r>
              <a:rPr lang="fa-IR" altLang="en-US" sz="2000">
                <a:cs typeface="2  Zar" pitchFamily="2" charset="-78"/>
              </a:rPr>
              <a:t>   افزايش پودر آهن به پوشش الكترودها اثرات مثبت زيادي به جاي مي گذارد كه مهمترين آنها عبارتند از :</a:t>
            </a:r>
          </a:p>
          <a:p>
            <a:pPr>
              <a:lnSpc>
                <a:spcPct val="80000"/>
              </a:lnSpc>
            </a:pPr>
            <a:r>
              <a:rPr lang="fa-IR" altLang="en-US" sz="2000">
                <a:cs typeface="2  Zar" pitchFamily="2" charset="-78"/>
              </a:rPr>
              <a:t>افزايش نرخ رسوب ( </a:t>
            </a:r>
            <a:r>
              <a:rPr lang="en-US" altLang="en-US" sz="2000">
                <a:cs typeface="2  Zar" pitchFamily="2" charset="-78"/>
              </a:rPr>
              <a:t>Deposition Rate</a:t>
            </a:r>
            <a:r>
              <a:rPr lang="fa-IR" altLang="en-US" sz="2000">
                <a:cs typeface="2  Zar" pitchFamily="2" charset="-78"/>
              </a:rPr>
              <a:t> )</a:t>
            </a:r>
          </a:p>
          <a:p>
            <a:pPr>
              <a:lnSpc>
                <a:spcPct val="80000"/>
              </a:lnSpc>
            </a:pPr>
            <a:r>
              <a:rPr lang="fa-IR" altLang="en-US" sz="2000">
                <a:cs typeface="2  Zar" pitchFamily="2" charset="-78"/>
              </a:rPr>
              <a:t>افزايش پايداري قوس ( </a:t>
            </a:r>
            <a:r>
              <a:rPr lang="en-US" altLang="en-US" sz="2000">
                <a:cs typeface="2  Zar" pitchFamily="2" charset="-78"/>
              </a:rPr>
              <a:t>Arc Stability</a:t>
            </a:r>
            <a:r>
              <a:rPr lang="fa-IR" altLang="en-US" sz="2000">
                <a:cs typeface="2  Zar" pitchFamily="2" charset="-78"/>
              </a:rPr>
              <a:t> )</a:t>
            </a:r>
          </a:p>
          <a:p>
            <a:pPr>
              <a:lnSpc>
                <a:spcPct val="80000"/>
              </a:lnSpc>
            </a:pPr>
            <a:r>
              <a:rPr lang="fa-IR" altLang="en-US" sz="2000">
                <a:cs typeface="2  Zar" pitchFamily="2" charset="-78"/>
              </a:rPr>
              <a:t>افزايش بازدهي ( </a:t>
            </a:r>
            <a:r>
              <a:rPr lang="en-US" altLang="en-US" sz="2000">
                <a:cs typeface="2  Zar" pitchFamily="2" charset="-78"/>
              </a:rPr>
              <a:t>High Efficiency</a:t>
            </a:r>
            <a:r>
              <a:rPr lang="fa-IR" altLang="en-US" sz="2000">
                <a:cs typeface="2  Zar" pitchFamily="2" charset="-78"/>
              </a:rPr>
              <a:t> )</a:t>
            </a:r>
          </a:p>
          <a:p>
            <a:pPr>
              <a:lnSpc>
                <a:spcPct val="80000"/>
              </a:lnSpc>
            </a:pPr>
            <a:r>
              <a:rPr lang="fa-IR" altLang="en-US" sz="2000">
                <a:cs typeface="2  Zar" pitchFamily="2" charset="-78"/>
              </a:rPr>
              <a:t>افزايش انعطاف پذيري براي جوشكاري در زواياي تنگ با محدوديت مكان حركت</a:t>
            </a:r>
          </a:p>
          <a:p>
            <a:pPr>
              <a:lnSpc>
                <a:spcPct val="80000"/>
              </a:lnSpc>
            </a:pPr>
            <a:r>
              <a:rPr lang="fa-IR" altLang="en-US" sz="2000">
                <a:cs typeface="2  Zar" pitchFamily="2" charset="-78"/>
              </a:rPr>
              <a:t>پهن تر شدن قوس الكتريكي ، رسوب در سطح بيشتر و عمق كمتر به دليل هدايت الكتريكي دوگانه از مغزة الكترود و پوشش محتوي پودر آهن</a:t>
            </a:r>
          </a:p>
          <a:p>
            <a:pPr>
              <a:lnSpc>
                <a:spcPct val="80000"/>
              </a:lnSpc>
            </a:pPr>
            <a:r>
              <a:rPr lang="fa-IR" altLang="en-US" sz="2000">
                <a:cs typeface="2  Zar" pitchFamily="2" charset="-78"/>
              </a:rPr>
              <a:t>كاهش مقدار پاشش و جرقه ، به دليل محدود شدن اتصال كوتاه بين الكترود و سطح قطعه كار به دليل عبور جريان الكتريكي از درون پوشش</a:t>
            </a:r>
          </a:p>
          <a:p>
            <a:pPr>
              <a:lnSpc>
                <a:spcPct val="80000"/>
              </a:lnSpc>
            </a:pPr>
            <a:r>
              <a:rPr lang="fa-IR" altLang="en-US" sz="2000">
                <a:cs typeface="2  Zar" pitchFamily="2" charset="-78"/>
              </a:rPr>
              <a:t>صاف تر بودن سطح گردة جوش پديد آمده</a:t>
            </a:r>
          </a:p>
          <a:p>
            <a:pPr>
              <a:lnSpc>
                <a:spcPct val="80000"/>
              </a:lnSpc>
            </a:pPr>
            <a:r>
              <a:rPr lang="fa-IR" altLang="en-US" sz="2000">
                <a:cs typeface="2  Zar" pitchFamily="2" charset="-78"/>
              </a:rPr>
              <a:t>كاهش خطر بروز </a:t>
            </a:r>
            <a:r>
              <a:rPr lang="en-US" altLang="en-US" sz="2000">
                <a:cs typeface="2  Zar" pitchFamily="2" charset="-78"/>
              </a:rPr>
              <a:t>Under Cut</a:t>
            </a:r>
            <a:endParaRPr lang="fa-IR" altLang="en-US" sz="2000">
              <a:cs typeface="2  Zar" pitchFamily="2" charset="-78"/>
            </a:endParaRPr>
          </a:p>
          <a:p>
            <a:pPr>
              <a:lnSpc>
                <a:spcPct val="80000"/>
              </a:lnSpc>
            </a:pPr>
            <a:r>
              <a:rPr lang="fa-IR" altLang="en-US" sz="2000">
                <a:cs typeface="2  Zar" pitchFamily="2" charset="-78"/>
              </a:rPr>
              <a:t>بزرگ بودن حوضچة جوش نسبت به ساير الكترودها</a:t>
            </a:r>
          </a:p>
          <a:p>
            <a:pPr>
              <a:lnSpc>
                <a:spcPct val="80000"/>
              </a:lnSpc>
              <a:buFontTx/>
              <a:buNone/>
            </a:pPr>
            <a:r>
              <a:rPr lang="fa-IR" altLang="en-US" sz="2000">
                <a:cs typeface="2  Zar" pitchFamily="2" charset="-78"/>
              </a:rPr>
              <a:t>   از آنچه گفته شد ، مي توان به اهميت استفاده از الكترودها با روكش هاي محتوي پودر آهن پي برد. به طور كلي مهمترين نوع اين الكترودها ، الكترودهاي قليايي بعلاوة پودر آهن هستند كه اغلب در تركيب خود حدود 50 درصد پودر آهن دارند. وقتي الكترود ذوب مي شود، در حقيقت علاوه بر مغز الكترود ، پودر آهن موجود در سرباره نيز وارد حوضچه شده و به حجم مذاب اضافه مي شود ، از اين رو پديدة افزايش بازدهي اتفاق مي افتد. يك مقايسه بين الكترودهاي قليايي و قليايي با پودر آهن ، افزايش حدود 15 تا 30 درصد راندمان را نشان مي دهد.</a:t>
            </a:r>
          </a:p>
          <a:p>
            <a:pPr>
              <a:lnSpc>
                <a:spcPct val="80000"/>
              </a:lnSpc>
              <a:buFontTx/>
              <a:buNone/>
            </a:pPr>
            <a:r>
              <a:rPr lang="fa-IR" altLang="en-US" sz="2000">
                <a:cs typeface="2  Zar" pitchFamily="2" charset="-78"/>
              </a:rPr>
              <a:t>   الكترودهاي </a:t>
            </a:r>
            <a:r>
              <a:rPr lang="en-US" altLang="en-US" sz="2000">
                <a:cs typeface="2  Zar" pitchFamily="2" charset="-78"/>
              </a:rPr>
              <a:t>E7018</a:t>
            </a:r>
            <a:r>
              <a:rPr lang="fa-IR" altLang="en-US" sz="2000">
                <a:cs typeface="2  Zar" pitchFamily="2" charset="-78"/>
              </a:rPr>
              <a:t> ، </a:t>
            </a:r>
            <a:r>
              <a:rPr lang="en-US" altLang="en-US" sz="2000">
                <a:cs typeface="2  Zar" pitchFamily="2" charset="-78"/>
              </a:rPr>
              <a:t>E7028</a:t>
            </a:r>
            <a:r>
              <a:rPr lang="fa-IR" altLang="en-US" sz="2000">
                <a:cs typeface="2  Zar" pitchFamily="2" charset="-78"/>
              </a:rPr>
              <a:t> ، </a:t>
            </a:r>
            <a:r>
              <a:rPr lang="en-US" altLang="en-US" sz="2000">
                <a:cs typeface="2  Zar" pitchFamily="2" charset="-78"/>
              </a:rPr>
              <a:t>E7048</a:t>
            </a:r>
            <a:r>
              <a:rPr lang="fa-IR" altLang="en-US" sz="2000">
                <a:cs typeface="2  Zar" pitchFamily="2" charset="-78"/>
              </a:rPr>
              <a:t> ، </a:t>
            </a:r>
            <a:r>
              <a:rPr lang="en-US" altLang="en-US" sz="2000">
                <a:cs typeface="2  Zar" pitchFamily="2" charset="-78"/>
              </a:rPr>
              <a:t>E8018</a:t>
            </a:r>
            <a:r>
              <a:rPr lang="fa-IR" altLang="en-US" sz="2000">
                <a:cs typeface="2  Zar" pitchFamily="2" charset="-78"/>
              </a:rPr>
              <a:t> ، </a:t>
            </a:r>
            <a:r>
              <a:rPr lang="en-US" altLang="en-US" sz="2000">
                <a:cs typeface="2  Zar" pitchFamily="2" charset="-78"/>
              </a:rPr>
              <a:t>E9018</a:t>
            </a:r>
            <a:r>
              <a:rPr lang="fa-IR" altLang="en-US" sz="2000">
                <a:cs typeface="2  Zar" pitchFamily="2" charset="-78"/>
              </a:rPr>
              <a:t> ، </a:t>
            </a:r>
            <a:r>
              <a:rPr lang="en-US" altLang="en-US" sz="2000">
                <a:cs typeface="2  Zar" pitchFamily="2" charset="-78"/>
              </a:rPr>
              <a:t>E11018</a:t>
            </a:r>
            <a:r>
              <a:rPr lang="fa-IR" altLang="en-US" sz="2000">
                <a:cs typeface="2  Zar" pitchFamily="2" charset="-78"/>
              </a:rPr>
              <a:t> و غيره در استاندارد </a:t>
            </a:r>
            <a:r>
              <a:rPr lang="en-US" altLang="en-US" sz="2000">
                <a:cs typeface="2  Zar" pitchFamily="2" charset="-78"/>
              </a:rPr>
              <a:t>AWS</a:t>
            </a:r>
            <a:r>
              <a:rPr lang="fa-IR" altLang="en-US" sz="2000">
                <a:cs typeface="2  Zar" pitchFamily="2" charset="-78"/>
              </a:rPr>
              <a:t> از اين جمله اند.</a:t>
            </a:r>
          </a:p>
          <a:p>
            <a:pPr>
              <a:lnSpc>
                <a:spcPct val="80000"/>
              </a:lnSpc>
              <a:buFontTx/>
              <a:buNone/>
            </a:pPr>
            <a:r>
              <a:rPr lang="fa-IR" altLang="en-US" sz="2000">
                <a:cs typeface="2  Zar" pitchFamily="2" charset="-78"/>
              </a:rPr>
              <a:t>   تركيب رتيل با مقدار زيادي پودر آهن نيز ، كلاس الكترودهاي رتيلي پودر آهن دار را طبقه بندي مي كند كه داراي انعطاف پذيري بسيار بالايي بويژه در زواياي تنگ و محدود در مكان و حركت مي باشند.</a:t>
            </a:r>
            <a:endParaRPr lang="en-US" altLang="en-US" sz="20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20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wheel(4)">
                                      <p:cBhvr>
                                        <p:cTn id="12" dur="2000"/>
                                        <p:tgtEl>
                                          <p:spTgt spid="62467">
                                            <p:txEl>
                                              <p:pRg st="1" end="1"/>
                                            </p:txEl>
                                          </p:spTgt>
                                        </p:tgtEl>
                                      </p:cBhvr>
                                    </p:animEffect>
                                  </p:childTnLst>
                                </p:cTn>
                              </p:par>
                              <p:par>
                                <p:cTn id="13" presetID="21" presetClass="entr" presetSubtype="4" fill="hold" nodeType="with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animEffect transition="in" filter="wheel(4)">
                                      <p:cBhvr>
                                        <p:cTn id="15" dur="2000"/>
                                        <p:tgtEl>
                                          <p:spTgt spid="62467">
                                            <p:txEl>
                                              <p:pRg st="2" end="2"/>
                                            </p:txEl>
                                          </p:spTgt>
                                        </p:tgtEl>
                                      </p:cBhvr>
                                    </p:animEffect>
                                  </p:childTnLst>
                                </p:cTn>
                              </p:par>
                              <p:par>
                                <p:cTn id="16" presetID="21" presetClass="entr" presetSubtype="4" fill="hold" nodeType="withEffect">
                                  <p:stCondLst>
                                    <p:cond delay="0"/>
                                  </p:stCondLst>
                                  <p:childTnLst>
                                    <p:set>
                                      <p:cBhvr>
                                        <p:cTn id="17" dur="1" fill="hold">
                                          <p:stCondLst>
                                            <p:cond delay="0"/>
                                          </p:stCondLst>
                                        </p:cTn>
                                        <p:tgtEl>
                                          <p:spTgt spid="62467">
                                            <p:txEl>
                                              <p:pRg st="3" end="3"/>
                                            </p:txEl>
                                          </p:spTgt>
                                        </p:tgtEl>
                                        <p:attrNameLst>
                                          <p:attrName>style.visibility</p:attrName>
                                        </p:attrNameLst>
                                      </p:cBhvr>
                                      <p:to>
                                        <p:strVal val="visible"/>
                                      </p:to>
                                    </p:set>
                                    <p:animEffect transition="in" filter="wheel(4)">
                                      <p:cBhvr>
                                        <p:cTn id="18" dur="2000"/>
                                        <p:tgtEl>
                                          <p:spTgt spid="62467">
                                            <p:txEl>
                                              <p:pRg st="3" end="3"/>
                                            </p:txEl>
                                          </p:spTgt>
                                        </p:tgtEl>
                                      </p:cBhvr>
                                    </p:animEffect>
                                  </p:childTnLst>
                                </p:cTn>
                              </p:par>
                              <p:par>
                                <p:cTn id="19" presetID="21" presetClass="entr" presetSubtype="4" fill="hold" nodeType="withEffect">
                                  <p:stCondLst>
                                    <p:cond delay="0"/>
                                  </p:stCondLst>
                                  <p:childTnLst>
                                    <p:set>
                                      <p:cBhvr>
                                        <p:cTn id="20" dur="1" fill="hold">
                                          <p:stCondLst>
                                            <p:cond delay="0"/>
                                          </p:stCondLst>
                                        </p:cTn>
                                        <p:tgtEl>
                                          <p:spTgt spid="62467">
                                            <p:txEl>
                                              <p:pRg st="4" end="4"/>
                                            </p:txEl>
                                          </p:spTgt>
                                        </p:tgtEl>
                                        <p:attrNameLst>
                                          <p:attrName>style.visibility</p:attrName>
                                        </p:attrNameLst>
                                      </p:cBhvr>
                                      <p:to>
                                        <p:strVal val="visible"/>
                                      </p:to>
                                    </p:set>
                                    <p:animEffect transition="in" filter="wheel(4)">
                                      <p:cBhvr>
                                        <p:cTn id="21" dur="2000"/>
                                        <p:tgtEl>
                                          <p:spTgt spid="62467">
                                            <p:txEl>
                                              <p:pRg st="4" end="4"/>
                                            </p:txEl>
                                          </p:spTgt>
                                        </p:tgtEl>
                                      </p:cBhvr>
                                    </p:animEffect>
                                  </p:childTnLst>
                                </p:cTn>
                              </p:par>
                              <p:par>
                                <p:cTn id="22" presetID="21" presetClass="entr" presetSubtype="4" fill="hold" nodeType="withEffect">
                                  <p:stCondLst>
                                    <p:cond delay="0"/>
                                  </p:stCondLst>
                                  <p:childTnLst>
                                    <p:set>
                                      <p:cBhvr>
                                        <p:cTn id="23" dur="1" fill="hold">
                                          <p:stCondLst>
                                            <p:cond delay="0"/>
                                          </p:stCondLst>
                                        </p:cTn>
                                        <p:tgtEl>
                                          <p:spTgt spid="62467">
                                            <p:txEl>
                                              <p:pRg st="5" end="5"/>
                                            </p:txEl>
                                          </p:spTgt>
                                        </p:tgtEl>
                                        <p:attrNameLst>
                                          <p:attrName>style.visibility</p:attrName>
                                        </p:attrNameLst>
                                      </p:cBhvr>
                                      <p:to>
                                        <p:strVal val="visible"/>
                                      </p:to>
                                    </p:set>
                                    <p:animEffect transition="in" filter="wheel(4)">
                                      <p:cBhvr>
                                        <p:cTn id="24" dur="2000"/>
                                        <p:tgtEl>
                                          <p:spTgt spid="62467">
                                            <p:txEl>
                                              <p:pRg st="5" end="5"/>
                                            </p:txEl>
                                          </p:spTgt>
                                        </p:tgtEl>
                                      </p:cBhvr>
                                    </p:animEffect>
                                  </p:childTnLst>
                                </p:cTn>
                              </p:par>
                              <p:par>
                                <p:cTn id="25" presetID="21" presetClass="entr" presetSubtype="4" fill="hold" nodeType="withEffect">
                                  <p:stCondLst>
                                    <p:cond delay="0"/>
                                  </p:stCondLst>
                                  <p:childTnLst>
                                    <p:set>
                                      <p:cBhvr>
                                        <p:cTn id="26" dur="1" fill="hold">
                                          <p:stCondLst>
                                            <p:cond delay="0"/>
                                          </p:stCondLst>
                                        </p:cTn>
                                        <p:tgtEl>
                                          <p:spTgt spid="62467">
                                            <p:txEl>
                                              <p:pRg st="6" end="6"/>
                                            </p:txEl>
                                          </p:spTgt>
                                        </p:tgtEl>
                                        <p:attrNameLst>
                                          <p:attrName>style.visibility</p:attrName>
                                        </p:attrNameLst>
                                      </p:cBhvr>
                                      <p:to>
                                        <p:strVal val="visible"/>
                                      </p:to>
                                    </p:set>
                                    <p:animEffect transition="in" filter="wheel(4)">
                                      <p:cBhvr>
                                        <p:cTn id="27" dur="2000"/>
                                        <p:tgtEl>
                                          <p:spTgt spid="62467">
                                            <p:txEl>
                                              <p:pRg st="6" end="6"/>
                                            </p:txEl>
                                          </p:spTgt>
                                        </p:tgtEl>
                                      </p:cBhvr>
                                    </p:animEffect>
                                  </p:childTnLst>
                                </p:cTn>
                              </p:par>
                              <p:par>
                                <p:cTn id="28" presetID="21" presetClass="entr" presetSubtype="4" fill="hold" nodeType="withEffect">
                                  <p:stCondLst>
                                    <p:cond delay="0"/>
                                  </p:stCondLst>
                                  <p:childTnLst>
                                    <p:set>
                                      <p:cBhvr>
                                        <p:cTn id="29" dur="1" fill="hold">
                                          <p:stCondLst>
                                            <p:cond delay="0"/>
                                          </p:stCondLst>
                                        </p:cTn>
                                        <p:tgtEl>
                                          <p:spTgt spid="62467">
                                            <p:txEl>
                                              <p:pRg st="7" end="7"/>
                                            </p:txEl>
                                          </p:spTgt>
                                        </p:tgtEl>
                                        <p:attrNameLst>
                                          <p:attrName>style.visibility</p:attrName>
                                        </p:attrNameLst>
                                      </p:cBhvr>
                                      <p:to>
                                        <p:strVal val="visible"/>
                                      </p:to>
                                    </p:set>
                                    <p:animEffect transition="in" filter="wheel(4)">
                                      <p:cBhvr>
                                        <p:cTn id="30" dur="2000"/>
                                        <p:tgtEl>
                                          <p:spTgt spid="62467">
                                            <p:txEl>
                                              <p:pRg st="7" end="7"/>
                                            </p:txEl>
                                          </p:spTgt>
                                        </p:tgtEl>
                                      </p:cBhvr>
                                    </p:animEffect>
                                  </p:childTnLst>
                                </p:cTn>
                              </p:par>
                              <p:par>
                                <p:cTn id="31" presetID="21" presetClass="entr" presetSubtype="4" fill="hold" nodeType="withEffect">
                                  <p:stCondLst>
                                    <p:cond delay="0"/>
                                  </p:stCondLst>
                                  <p:childTnLst>
                                    <p:set>
                                      <p:cBhvr>
                                        <p:cTn id="32" dur="1" fill="hold">
                                          <p:stCondLst>
                                            <p:cond delay="0"/>
                                          </p:stCondLst>
                                        </p:cTn>
                                        <p:tgtEl>
                                          <p:spTgt spid="62467">
                                            <p:txEl>
                                              <p:pRg st="8" end="8"/>
                                            </p:txEl>
                                          </p:spTgt>
                                        </p:tgtEl>
                                        <p:attrNameLst>
                                          <p:attrName>style.visibility</p:attrName>
                                        </p:attrNameLst>
                                      </p:cBhvr>
                                      <p:to>
                                        <p:strVal val="visible"/>
                                      </p:to>
                                    </p:set>
                                    <p:animEffect transition="in" filter="wheel(4)">
                                      <p:cBhvr>
                                        <p:cTn id="33" dur="2000"/>
                                        <p:tgtEl>
                                          <p:spTgt spid="62467">
                                            <p:txEl>
                                              <p:pRg st="8" end="8"/>
                                            </p:txEl>
                                          </p:spTgt>
                                        </p:tgtEl>
                                      </p:cBhvr>
                                    </p:animEffect>
                                  </p:childTnLst>
                                </p:cTn>
                              </p:par>
                              <p:par>
                                <p:cTn id="34" presetID="21" presetClass="entr" presetSubtype="4" fill="hold" nodeType="withEffect">
                                  <p:stCondLst>
                                    <p:cond delay="0"/>
                                  </p:stCondLst>
                                  <p:childTnLst>
                                    <p:set>
                                      <p:cBhvr>
                                        <p:cTn id="35" dur="1" fill="hold">
                                          <p:stCondLst>
                                            <p:cond delay="0"/>
                                          </p:stCondLst>
                                        </p:cTn>
                                        <p:tgtEl>
                                          <p:spTgt spid="62467">
                                            <p:txEl>
                                              <p:pRg st="9" end="9"/>
                                            </p:txEl>
                                          </p:spTgt>
                                        </p:tgtEl>
                                        <p:attrNameLst>
                                          <p:attrName>style.visibility</p:attrName>
                                        </p:attrNameLst>
                                      </p:cBhvr>
                                      <p:to>
                                        <p:strVal val="visible"/>
                                      </p:to>
                                    </p:set>
                                    <p:animEffect transition="in" filter="wheel(4)">
                                      <p:cBhvr>
                                        <p:cTn id="36" dur="2000"/>
                                        <p:tgtEl>
                                          <p:spTgt spid="62467">
                                            <p:txEl>
                                              <p:pRg st="9" end="9"/>
                                            </p:txEl>
                                          </p:spTgt>
                                        </p:tgtEl>
                                      </p:cBhvr>
                                    </p:animEffect>
                                  </p:childTnLst>
                                </p:cTn>
                              </p:par>
                              <p:par>
                                <p:cTn id="37" presetID="21" presetClass="entr" presetSubtype="4" fill="hold" nodeType="withEffect">
                                  <p:stCondLst>
                                    <p:cond delay="0"/>
                                  </p:stCondLst>
                                  <p:childTnLst>
                                    <p:set>
                                      <p:cBhvr>
                                        <p:cTn id="38" dur="1" fill="hold">
                                          <p:stCondLst>
                                            <p:cond delay="0"/>
                                          </p:stCondLst>
                                        </p:cTn>
                                        <p:tgtEl>
                                          <p:spTgt spid="62467">
                                            <p:txEl>
                                              <p:pRg st="10" end="10"/>
                                            </p:txEl>
                                          </p:spTgt>
                                        </p:tgtEl>
                                        <p:attrNameLst>
                                          <p:attrName>style.visibility</p:attrName>
                                        </p:attrNameLst>
                                      </p:cBhvr>
                                      <p:to>
                                        <p:strVal val="visible"/>
                                      </p:to>
                                    </p:set>
                                    <p:animEffect transition="in" filter="wheel(4)">
                                      <p:cBhvr>
                                        <p:cTn id="39" dur="2000"/>
                                        <p:tgtEl>
                                          <p:spTgt spid="62467">
                                            <p:txEl>
                                              <p:pRg st="10" end="10"/>
                                            </p:txEl>
                                          </p:spTgt>
                                        </p:tgtEl>
                                      </p:cBhvr>
                                    </p:animEffect>
                                  </p:childTnLst>
                                </p:cTn>
                              </p:par>
                              <p:par>
                                <p:cTn id="40" presetID="21" presetClass="entr" presetSubtype="4" fill="hold" nodeType="withEffect">
                                  <p:stCondLst>
                                    <p:cond delay="0"/>
                                  </p:stCondLst>
                                  <p:childTnLst>
                                    <p:set>
                                      <p:cBhvr>
                                        <p:cTn id="41" dur="1" fill="hold">
                                          <p:stCondLst>
                                            <p:cond delay="0"/>
                                          </p:stCondLst>
                                        </p:cTn>
                                        <p:tgtEl>
                                          <p:spTgt spid="62467">
                                            <p:txEl>
                                              <p:pRg st="11" end="11"/>
                                            </p:txEl>
                                          </p:spTgt>
                                        </p:tgtEl>
                                        <p:attrNameLst>
                                          <p:attrName>style.visibility</p:attrName>
                                        </p:attrNameLst>
                                      </p:cBhvr>
                                      <p:to>
                                        <p:strVal val="visible"/>
                                      </p:to>
                                    </p:set>
                                    <p:animEffect transition="in" filter="wheel(4)">
                                      <p:cBhvr>
                                        <p:cTn id="42" dur="2000"/>
                                        <p:tgtEl>
                                          <p:spTgt spid="62467">
                                            <p:txEl>
                                              <p:pRg st="11" end="11"/>
                                            </p:txEl>
                                          </p:spTgt>
                                        </p:tgtEl>
                                      </p:cBhvr>
                                    </p:animEffect>
                                  </p:childTnLst>
                                </p:cTn>
                              </p:par>
                              <p:par>
                                <p:cTn id="43" presetID="21" presetClass="entr" presetSubtype="4" fill="hold" nodeType="withEffect">
                                  <p:stCondLst>
                                    <p:cond delay="0"/>
                                  </p:stCondLst>
                                  <p:childTnLst>
                                    <p:set>
                                      <p:cBhvr>
                                        <p:cTn id="44" dur="1" fill="hold">
                                          <p:stCondLst>
                                            <p:cond delay="0"/>
                                          </p:stCondLst>
                                        </p:cTn>
                                        <p:tgtEl>
                                          <p:spTgt spid="62467">
                                            <p:txEl>
                                              <p:pRg st="12" end="12"/>
                                            </p:txEl>
                                          </p:spTgt>
                                        </p:tgtEl>
                                        <p:attrNameLst>
                                          <p:attrName>style.visibility</p:attrName>
                                        </p:attrNameLst>
                                      </p:cBhvr>
                                      <p:to>
                                        <p:strVal val="visible"/>
                                      </p:to>
                                    </p:set>
                                    <p:animEffect transition="in" filter="wheel(4)">
                                      <p:cBhvr>
                                        <p:cTn id="45" dur="2000"/>
                                        <p:tgtEl>
                                          <p:spTgt spid="62467">
                                            <p:txEl>
                                              <p:pRg st="12" end="12"/>
                                            </p:txEl>
                                          </p:spTgt>
                                        </p:tgtEl>
                                      </p:cBhvr>
                                    </p:animEffect>
                                  </p:childTnLst>
                                </p:cTn>
                              </p:par>
                              <p:par>
                                <p:cTn id="46" presetID="21" presetClass="entr" presetSubtype="4" fill="hold" nodeType="withEffect">
                                  <p:stCondLst>
                                    <p:cond delay="0"/>
                                  </p:stCondLst>
                                  <p:childTnLst>
                                    <p:set>
                                      <p:cBhvr>
                                        <p:cTn id="47" dur="1" fill="hold">
                                          <p:stCondLst>
                                            <p:cond delay="0"/>
                                          </p:stCondLst>
                                        </p:cTn>
                                        <p:tgtEl>
                                          <p:spTgt spid="62467">
                                            <p:txEl>
                                              <p:pRg st="13" end="13"/>
                                            </p:txEl>
                                          </p:spTgt>
                                        </p:tgtEl>
                                        <p:attrNameLst>
                                          <p:attrName>style.visibility</p:attrName>
                                        </p:attrNameLst>
                                      </p:cBhvr>
                                      <p:to>
                                        <p:strVal val="visible"/>
                                      </p:to>
                                    </p:set>
                                    <p:animEffect transition="in" filter="wheel(4)">
                                      <p:cBhvr>
                                        <p:cTn id="48" dur="2000"/>
                                        <p:tgtEl>
                                          <p:spTgt spid="6246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H砂W砂焑真㱸眭सĞ砂䃠"/>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8313" y="908050"/>
            <a:ext cx="8243887" cy="4746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anim to="" calcmode="lin" valueType="num">
                                      <p:cBhvr>
                                        <p:cTn id="7" dur="1" fill="hold"/>
                                        <p:tgtEl>
                                          <p:spTgt spid="6349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H砂W砂焑真㱸眭स臈膜Ğ砂䃠"/>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95488" y="73025"/>
            <a:ext cx="5251450" cy="666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randombar(horizontal)">
                                      <p:cBhvr>
                                        <p:cTn id="7"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323850" y="260350"/>
            <a:ext cx="8496300" cy="6337300"/>
          </a:xfrm>
        </p:spPr>
        <p:txBody>
          <a:bodyPr/>
          <a:lstStyle/>
          <a:p>
            <a:pPr marL="533400" indent="-533400" algn="ctr">
              <a:lnSpc>
                <a:spcPct val="80000"/>
              </a:lnSpc>
              <a:buFontTx/>
              <a:buNone/>
            </a:pPr>
            <a:r>
              <a:rPr lang="fa-IR" altLang="en-US" sz="1800">
                <a:solidFill>
                  <a:srgbClr val="0033CC"/>
                </a:solidFill>
                <a:cs typeface="2  Zar" pitchFamily="2" charset="-78"/>
              </a:rPr>
              <a:t> </a:t>
            </a:r>
            <a:r>
              <a:rPr lang="fa-IR" altLang="en-US" sz="2000" b="1">
                <a:solidFill>
                  <a:srgbClr val="0033CC"/>
                </a:solidFill>
                <a:cs typeface="2  Zar" pitchFamily="2" charset="-78"/>
              </a:rPr>
              <a:t>طبقه بندي الكترودهاي روپوش دار بر اساس استاندارد </a:t>
            </a:r>
            <a:r>
              <a:rPr lang="en-US" altLang="en-US" sz="2000" b="1">
                <a:solidFill>
                  <a:srgbClr val="0033CC"/>
                </a:solidFill>
                <a:cs typeface="2  Zar" pitchFamily="2" charset="-78"/>
              </a:rPr>
              <a:t>AWS</a:t>
            </a:r>
            <a:r>
              <a:rPr lang="fa-IR" altLang="en-US" sz="2000" b="1">
                <a:solidFill>
                  <a:srgbClr val="0033CC"/>
                </a:solidFill>
                <a:cs typeface="2  Zar" pitchFamily="2" charset="-78"/>
              </a:rPr>
              <a:t> :</a:t>
            </a:r>
            <a:endParaRPr lang="fa-IR" altLang="en-US" sz="2000">
              <a:solidFill>
                <a:srgbClr val="0033CC"/>
              </a:solidFill>
              <a:cs typeface="2  Zar" pitchFamily="2" charset="-78"/>
            </a:endParaRPr>
          </a:p>
          <a:p>
            <a:pPr marL="533400" indent="-533400">
              <a:lnSpc>
                <a:spcPct val="80000"/>
              </a:lnSpc>
              <a:buFontTx/>
              <a:buNone/>
            </a:pPr>
            <a:r>
              <a:rPr lang="fa-IR" altLang="en-US" sz="1800">
                <a:cs typeface="2  Zar" pitchFamily="2" charset="-78"/>
              </a:rPr>
              <a:t>   </a:t>
            </a:r>
            <a:r>
              <a:rPr lang="fa-IR" altLang="en-US" sz="2000">
                <a:cs typeface="2  Zar" pitchFamily="2" charset="-78"/>
              </a:rPr>
              <a:t>اين انجمن قواعدي را در مورد شناسايي و طبقه بندي الكترودها وضع كرده كه مورد تأييد اغلب انجمن هاي مهندسي و فني آمريكا و ديگر كشورهاي صنعتي جهان نيز قرار گرفته است.</a:t>
            </a:r>
          </a:p>
          <a:p>
            <a:pPr marL="533400" indent="-533400">
              <a:lnSpc>
                <a:spcPct val="80000"/>
              </a:lnSpc>
              <a:buFontTx/>
              <a:buNone/>
            </a:pPr>
            <a:r>
              <a:rPr lang="fa-IR" altLang="en-US" sz="2000">
                <a:cs typeface="2  Zar" pitchFamily="2" charset="-78"/>
              </a:rPr>
              <a:t>   در سال 1935 ميلادي ، </a:t>
            </a:r>
            <a:r>
              <a:rPr lang="en-US" altLang="en-US" sz="2000">
                <a:cs typeface="2  Zar" pitchFamily="2" charset="-78"/>
              </a:rPr>
              <a:t>AWS</a:t>
            </a:r>
            <a:r>
              <a:rPr lang="fa-IR" altLang="en-US" sz="2000">
                <a:cs typeface="2  Zar" pitchFamily="2" charset="-78"/>
              </a:rPr>
              <a:t> و </a:t>
            </a:r>
            <a:r>
              <a:rPr lang="en-US" altLang="en-US" sz="2000">
                <a:cs typeface="2  Zar" pitchFamily="2" charset="-78"/>
              </a:rPr>
              <a:t>Astm</a:t>
            </a:r>
            <a:r>
              <a:rPr lang="fa-IR" altLang="en-US" sz="2000">
                <a:cs typeface="2  Zar" pitchFamily="2" charset="-78"/>
              </a:rPr>
              <a:t> ، كميته مشتركي براي تهيه استانداردهاي مشترك و طبقه بندي شده ، براي مواد مصرفي جوشكاري تشكيل دادند. در سال 1969 ، اين دو انجمن بزرگ در توافق نامه اي ، كميته</a:t>
            </a:r>
          </a:p>
          <a:p>
            <a:pPr marL="533400" indent="-533400">
              <a:lnSpc>
                <a:spcPct val="80000"/>
              </a:lnSpc>
              <a:buFontTx/>
              <a:buNone/>
            </a:pPr>
            <a:r>
              <a:rPr lang="fa-IR" altLang="en-US" sz="2000">
                <a:cs typeface="2  Zar" pitchFamily="2" charset="-78"/>
              </a:rPr>
              <a:t> مشترك را منحل نموده و فعاليت آن را متوقف ساختند و سپس به </a:t>
            </a:r>
            <a:r>
              <a:rPr lang="en-US" altLang="en-US" sz="2000">
                <a:cs typeface="2  Zar" pitchFamily="2" charset="-78"/>
              </a:rPr>
              <a:t>AWS</a:t>
            </a:r>
            <a:r>
              <a:rPr lang="fa-IR" altLang="en-US" sz="2000">
                <a:cs typeface="2  Zar" pitchFamily="2" charset="-78"/>
              </a:rPr>
              <a:t> اجازه دادند تا كليه مسئوليت هاي مربوط به آن كميته مشترك را بويژه در خصوص مواد مصرفي به عهده گيرد.</a:t>
            </a:r>
          </a:p>
          <a:p>
            <a:pPr marL="533400" indent="-533400">
              <a:lnSpc>
                <a:spcPct val="80000"/>
              </a:lnSpc>
              <a:buFontTx/>
              <a:buNone/>
            </a:pPr>
            <a:endParaRPr lang="fa-IR" altLang="en-US" sz="2000">
              <a:cs typeface="2  Zar" pitchFamily="2" charset="-78"/>
            </a:endParaRPr>
          </a:p>
          <a:p>
            <a:pPr marL="533400" indent="-533400">
              <a:lnSpc>
                <a:spcPct val="80000"/>
              </a:lnSpc>
              <a:buFontTx/>
              <a:buNone/>
            </a:pPr>
            <a:r>
              <a:rPr lang="fa-IR" altLang="en-US" sz="2000">
                <a:solidFill>
                  <a:srgbClr val="FF3300"/>
                </a:solidFill>
                <a:cs typeface="2  Zar" pitchFamily="2" charset="-78"/>
              </a:rPr>
              <a:t> </a:t>
            </a:r>
            <a:r>
              <a:rPr lang="fa-IR" altLang="en-US" sz="2000" b="1">
                <a:solidFill>
                  <a:srgbClr val="FF3300"/>
                </a:solidFill>
                <a:cs typeface="2  Zar" pitchFamily="2" charset="-78"/>
              </a:rPr>
              <a:t>در طبقه بندي </a:t>
            </a:r>
            <a:r>
              <a:rPr lang="en-US" altLang="en-US" sz="2000" b="1">
                <a:solidFill>
                  <a:srgbClr val="FF3300"/>
                </a:solidFill>
                <a:cs typeface="2  Zar" pitchFamily="2" charset="-78"/>
              </a:rPr>
              <a:t>AWS</a:t>
            </a:r>
            <a:r>
              <a:rPr lang="fa-IR" altLang="en-US" sz="2000" b="1">
                <a:solidFill>
                  <a:srgbClr val="FF3300"/>
                </a:solidFill>
                <a:cs typeface="2  Zar" pitchFamily="2" charset="-78"/>
              </a:rPr>
              <a:t> ، هر الكترود با يك حرف ( </a:t>
            </a:r>
            <a:r>
              <a:rPr lang="en-US" altLang="en-US" sz="2000" b="1">
                <a:solidFill>
                  <a:srgbClr val="FF3300"/>
                </a:solidFill>
                <a:cs typeface="2  Zar" pitchFamily="2" charset="-78"/>
              </a:rPr>
              <a:t>E</a:t>
            </a:r>
            <a:r>
              <a:rPr lang="fa-IR" altLang="en-US" sz="2000" b="1">
                <a:solidFill>
                  <a:srgbClr val="FF3300"/>
                </a:solidFill>
                <a:cs typeface="2  Zar" pitchFamily="2" charset="-78"/>
              </a:rPr>
              <a:t> ) و يك عدد چهار يا پنج رقمي مشخص </a:t>
            </a:r>
          </a:p>
          <a:p>
            <a:pPr marL="533400" indent="-533400">
              <a:lnSpc>
                <a:spcPct val="80000"/>
              </a:lnSpc>
              <a:buFontTx/>
              <a:buNone/>
            </a:pPr>
            <a:r>
              <a:rPr lang="fa-IR" altLang="en-US" sz="2000" b="1">
                <a:solidFill>
                  <a:srgbClr val="FF3300"/>
                </a:solidFill>
                <a:cs typeface="2  Zar" pitchFamily="2" charset="-78"/>
              </a:rPr>
              <a:t>مي شود :                                </a:t>
            </a:r>
            <a:r>
              <a:rPr lang="en-US" altLang="en-US" sz="2000" b="1">
                <a:solidFill>
                  <a:srgbClr val="FF3300"/>
                </a:solidFill>
                <a:cs typeface="2  Zar" pitchFamily="2" charset="-78"/>
              </a:rPr>
              <a:t>  E XXXX </a:t>
            </a:r>
            <a:r>
              <a:rPr lang="fa-IR" altLang="en-US" sz="2000" b="1">
                <a:solidFill>
                  <a:srgbClr val="FF3300"/>
                </a:solidFill>
                <a:cs typeface="2  Zar" pitchFamily="2" charset="-78"/>
              </a:rPr>
              <a:t>يا  </a:t>
            </a:r>
            <a:r>
              <a:rPr lang="en-US" altLang="en-US" sz="2000" b="1">
                <a:solidFill>
                  <a:srgbClr val="FF3300"/>
                </a:solidFill>
                <a:cs typeface="2  Zar" pitchFamily="2" charset="-78"/>
              </a:rPr>
              <a:t>E XXXXX</a:t>
            </a:r>
            <a:r>
              <a:rPr lang="fa-IR" altLang="en-US" sz="2000" b="1">
                <a:solidFill>
                  <a:srgbClr val="FF3300"/>
                </a:solidFill>
                <a:cs typeface="2  Zar" pitchFamily="2" charset="-78"/>
              </a:rPr>
              <a:t>   </a:t>
            </a:r>
            <a:endParaRPr lang="fa-IR" altLang="en-US" sz="2000">
              <a:solidFill>
                <a:srgbClr val="FF3300"/>
              </a:solidFill>
              <a:cs typeface="2  Zar" pitchFamily="2" charset="-78"/>
            </a:endParaRPr>
          </a:p>
          <a:p>
            <a:pPr marL="533400" indent="-533400">
              <a:lnSpc>
                <a:spcPct val="80000"/>
              </a:lnSpc>
              <a:buFontTx/>
              <a:buNone/>
            </a:pPr>
            <a:r>
              <a:rPr lang="en-GB" altLang="en-US" sz="2000">
                <a:cs typeface="2  Zar" pitchFamily="2" charset="-78"/>
              </a:rPr>
              <a:t>.A</a:t>
            </a:r>
            <a:r>
              <a:rPr lang="fa-IR" altLang="en-US" sz="2000">
                <a:cs typeface="2  Zar" pitchFamily="2" charset="-78"/>
              </a:rPr>
              <a:t>حرف سمت چپ ( </a:t>
            </a:r>
            <a:r>
              <a:rPr lang="en-US" altLang="en-US" sz="2000">
                <a:cs typeface="2  Zar" pitchFamily="2" charset="-78"/>
              </a:rPr>
              <a:t>E</a:t>
            </a:r>
            <a:r>
              <a:rPr lang="fa-IR" altLang="en-US" sz="2000">
                <a:cs typeface="2  Zar" pitchFamily="2" charset="-78"/>
              </a:rPr>
              <a:t> ) معرف الكترود روكش دار است.</a:t>
            </a:r>
          </a:p>
          <a:p>
            <a:pPr marL="533400" indent="-533400">
              <a:lnSpc>
                <a:spcPct val="80000"/>
              </a:lnSpc>
              <a:buFontTx/>
              <a:buNone/>
            </a:pPr>
            <a:r>
              <a:rPr lang="en-GB" altLang="en-US" sz="2000">
                <a:cs typeface="2  Zar" pitchFamily="2" charset="-78"/>
              </a:rPr>
              <a:t>.B</a:t>
            </a:r>
            <a:r>
              <a:rPr lang="fa-IR" altLang="en-US" sz="2000">
                <a:cs typeface="2  Zar" pitchFamily="2" charset="-78"/>
              </a:rPr>
              <a:t>دو رقم سمت چپ از عددهاي چهار رقمي ( يا سه رقم سمت چپ از عددهاي پنج رقمي ) معرف حداقل </a:t>
            </a:r>
          </a:p>
          <a:p>
            <a:pPr marL="533400" indent="-533400">
              <a:lnSpc>
                <a:spcPct val="80000"/>
              </a:lnSpc>
              <a:buFontTx/>
              <a:buNone/>
            </a:pPr>
            <a:r>
              <a:rPr lang="fa-IR" altLang="en-US" sz="2000">
                <a:cs typeface="2  Zar" pitchFamily="2" charset="-78"/>
              </a:rPr>
              <a:t>استحكام كششي فلز جوش بر حسب هزار پوند بر اينچ مربع يا </a:t>
            </a:r>
            <a:r>
              <a:rPr lang="en-US" altLang="en-US" sz="2000">
                <a:cs typeface="2  Zar" pitchFamily="2" charset="-78"/>
              </a:rPr>
              <a:t>KSI</a:t>
            </a:r>
            <a:r>
              <a:rPr lang="fa-IR" altLang="en-US" sz="2000">
                <a:cs typeface="2  Zar" pitchFamily="2" charset="-78"/>
              </a:rPr>
              <a:t> است. به طور مثال ، الكترود </a:t>
            </a:r>
          </a:p>
          <a:p>
            <a:pPr marL="533400" indent="-533400">
              <a:lnSpc>
                <a:spcPct val="80000"/>
              </a:lnSpc>
              <a:buFontTx/>
              <a:buNone/>
            </a:pPr>
            <a:r>
              <a:rPr lang="en-US" altLang="en-US" sz="2000">
                <a:cs typeface="2  Zar" pitchFamily="2" charset="-78"/>
              </a:rPr>
              <a:t>E6010</a:t>
            </a:r>
            <a:r>
              <a:rPr lang="fa-IR" altLang="en-US" sz="2000">
                <a:cs typeface="2  Zar" pitchFamily="2" charset="-78"/>
              </a:rPr>
              <a:t> كه دو رقم سمت چپ آن 60 است ، داراي </a:t>
            </a:r>
            <a:r>
              <a:rPr lang="en-US" altLang="en-US" sz="2000">
                <a:cs typeface="2  Zar" pitchFamily="2" charset="-78"/>
              </a:rPr>
              <a:t>60KSI</a:t>
            </a:r>
            <a:r>
              <a:rPr lang="fa-IR" altLang="en-US" sz="2000">
                <a:cs typeface="2  Zar" pitchFamily="2" charset="-78"/>
              </a:rPr>
              <a:t> يا </a:t>
            </a:r>
            <a:r>
              <a:rPr lang="en-US" altLang="en-US" sz="2000">
                <a:cs typeface="2  Zar" pitchFamily="2" charset="-78"/>
              </a:rPr>
              <a:t>60000PSI</a:t>
            </a:r>
            <a:r>
              <a:rPr lang="fa-IR" altLang="en-US" sz="2000">
                <a:cs typeface="2  Zar" pitchFamily="2" charset="-78"/>
              </a:rPr>
              <a:t> استحكام كششي است.</a:t>
            </a:r>
          </a:p>
          <a:p>
            <a:pPr marL="533400" indent="-533400">
              <a:lnSpc>
                <a:spcPct val="80000"/>
              </a:lnSpc>
              <a:buFontTx/>
              <a:buNone/>
            </a:pPr>
            <a:r>
              <a:rPr lang="en-GB" altLang="en-US" sz="2000">
                <a:cs typeface="2  Zar" pitchFamily="2" charset="-78"/>
              </a:rPr>
              <a:t>.C</a:t>
            </a:r>
            <a:r>
              <a:rPr lang="fa-IR" altLang="en-US" sz="2000">
                <a:cs typeface="2  Zar" pitchFamily="2" charset="-78"/>
              </a:rPr>
              <a:t>دومين رقم از سمت راست ، وضعيت جوشكاري ( </a:t>
            </a:r>
            <a:r>
              <a:rPr lang="en-US" altLang="en-US" sz="2000">
                <a:cs typeface="2  Zar" pitchFamily="2" charset="-78"/>
              </a:rPr>
              <a:t>Position</a:t>
            </a:r>
            <a:r>
              <a:rPr lang="fa-IR" altLang="en-US" sz="2000">
                <a:cs typeface="2  Zar" pitchFamily="2" charset="-78"/>
              </a:rPr>
              <a:t> ) را نشان مي دهد.</a:t>
            </a:r>
            <a:endParaRPr lang="en-US" altLang="en-US" sz="2000" b="1">
              <a:cs typeface="2  Zar" pitchFamily="2" charset="-78"/>
            </a:endParaRPr>
          </a:p>
          <a:p>
            <a:pPr marL="533400" indent="-533400">
              <a:lnSpc>
                <a:spcPct val="80000"/>
              </a:lnSpc>
              <a:buFontTx/>
              <a:buNone/>
            </a:pPr>
            <a:r>
              <a:rPr lang="en-US" altLang="en-US" sz="2000" b="1">
                <a:cs typeface="2  Zar" pitchFamily="2" charset="-78"/>
              </a:rPr>
              <a:t>EXX1X</a:t>
            </a:r>
            <a:r>
              <a:rPr lang="fa-IR" altLang="en-US" sz="2000" b="1">
                <a:cs typeface="2  Zar" pitchFamily="2" charset="-78"/>
              </a:rPr>
              <a:t> :</a:t>
            </a:r>
            <a:r>
              <a:rPr lang="fa-IR" altLang="en-US" sz="2000">
                <a:cs typeface="2  Zar" pitchFamily="2" charset="-78"/>
              </a:rPr>
              <a:t> براي تمامي وضعيت ها </a:t>
            </a:r>
            <a:endParaRPr lang="en-US" altLang="en-US" sz="2000" b="1">
              <a:cs typeface="2  Zar" pitchFamily="2" charset="-78"/>
            </a:endParaRPr>
          </a:p>
          <a:p>
            <a:pPr marL="533400" indent="-533400">
              <a:lnSpc>
                <a:spcPct val="80000"/>
              </a:lnSpc>
              <a:buFontTx/>
              <a:buNone/>
            </a:pPr>
            <a:r>
              <a:rPr lang="en-US" altLang="en-US" sz="2000" b="1">
                <a:cs typeface="2  Zar" pitchFamily="2" charset="-78"/>
              </a:rPr>
              <a:t>EXX2X</a:t>
            </a:r>
            <a:r>
              <a:rPr lang="fa-IR" altLang="en-US" sz="2000" b="1">
                <a:cs typeface="2  Zar" pitchFamily="2" charset="-78"/>
              </a:rPr>
              <a:t> : </a:t>
            </a:r>
            <a:r>
              <a:rPr lang="fa-IR" altLang="en-US" sz="2000">
                <a:cs typeface="2  Zar" pitchFamily="2" charset="-78"/>
              </a:rPr>
              <a:t>وضعيت هاي تخت و افقي</a:t>
            </a:r>
            <a:endParaRPr lang="en-US" altLang="en-US" sz="2000" b="1">
              <a:cs typeface="2  Zar" pitchFamily="2" charset="-78"/>
            </a:endParaRPr>
          </a:p>
          <a:p>
            <a:pPr marL="533400" indent="-533400">
              <a:lnSpc>
                <a:spcPct val="80000"/>
              </a:lnSpc>
              <a:buFontTx/>
              <a:buNone/>
            </a:pPr>
            <a:r>
              <a:rPr lang="en-US" altLang="en-US" sz="2000" b="1">
                <a:cs typeface="2  Zar" pitchFamily="2" charset="-78"/>
              </a:rPr>
              <a:t>EXX3X</a:t>
            </a:r>
            <a:r>
              <a:rPr lang="fa-IR" altLang="en-US" sz="2000" b="1">
                <a:cs typeface="2  Zar" pitchFamily="2" charset="-78"/>
              </a:rPr>
              <a:t> : </a:t>
            </a:r>
            <a:r>
              <a:rPr lang="fa-IR" altLang="en-US" sz="2000">
                <a:cs typeface="2  Zar" pitchFamily="2" charset="-78"/>
              </a:rPr>
              <a:t>تخت</a:t>
            </a:r>
            <a:endParaRPr lang="en-US" altLang="en-US" sz="2000" b="1">
              <a:cs typeface="2  Zar" pitchFamily="2" charset="-78"/>
            </a:endParaRPr>
          </a:p>
          <a:p>
            <a:pPr marL="533400" indent="-533400">
              <a:lnSpc>
                <a:spcPct val="80000"/>
              </a:lnSpc>
              <a:buFontTx/>
              <a:buNone/>
            </a:pPr>
            <a:r>
              <a:rPr lang="en-US" altLang="en-US" sz="2000" b="1">
                <a:cs typeface="2  Zar" pitchFamily="2" charset="-78"/>
              </a:rPr>
              <a:t>EXX4X</a:t>
            </a:r>
            <a:r>
              <a:rPr lang="fa-IR" altLang="en-US" sz="2000" b="1">
                <a:cs typeface="2  Zar" pitchFamily="2" charset="-78"/>
              </a:rPr>
              <a:t> : </a:t>
            </a:r>
            <a:r>
              <a:rPr lang="fa-IR" altLang="en-US" sz="2000">
                <a:cs typeface="2  Zar" pitchFamily="2" charset="-78"/>
              </a:rPr>
              <a:t>تخت ، سقفي ، افقي ، عمودي سرازير</a:t>
            </a:r>
            <a:r>
              <a:rPr lang="en-US" altLang="en-US" sz="2000">
                <a:cs typeface="2  Zar" pitchFamily="2" charset="-78"/>
              </a:rPr>
              <a:t> </a:t>
            </a:r>
            <a:endParaRPr lang="fa-IR" altLang="en-US" sz="2000">
              <a:cs typeface="2  Zar" pitchFamily="2" charset="-78"/>
            </a:endParaRPr>
          </a:p>
          <a:p>
            <a:pPr marL="533400" indent="-533400">
              <a:lnSpc>
                <a:spcPct val="80000"/>
              </a:lnSpc>
              <a:buFontTx/>
              <a:buNone/>
            </a:pPr>
            <a:r>
              <a:rPr lang="en-GB" altLang="en-US" sz="2000">
                <a:cs typeface="2  Zar" pitchFamily="2" charset="-78"/>
              </a:rPr>
              <a:t>.D</a:t>
            </a:r>
            <a:r>
              <a:rPr lang="fa-IR" altLang="en-US" sz="2000">
                <a:cs typeface="2  Zar" pitchFamily="2" charset="-78"/>
              </a:rPr>
              <a:t>رقم اول از سمت راست نشان دهندة نوع جريان ، پلاريته ، نوع روكش و مقدار نفوذ قوس الكتريكي است :</a:t>
            </a:r>
            <a:endParaRPr lang="en-US" altLang="en-US" sz="20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wipe(down)">
                                      <p:cBhvr>
                                        <p:cTn id="7" dur="500"/>
                                        <p:tgtEl>
                                          <p:spTgt spid="65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wheel(4)">
                                      <p:cBhvr>
                                        <p:cTn id="12" dur="2000"/>
                                        <p:tgtEl>
                                          <p:spTgt spid="65539">
                                            <p:txEl>
                                              <p:pRg st="1" end="1"/>
                                            </p:txEl>
                                          </p:spTgt>
                                        </p:tgtEl>
                                      </p:cBhvr>
                                    </p:animEffect>
                                  </p:childTnLst>
                                </p:cTn>
                              </p:par>
                              <p:par>
                                <p:cTn id="13" presetID="21" presetClass="entr" presetSubtype="4" fill="hold" nodeType="with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animEffect transition="in" filter="wheel(4)">
                                      <p:cBhvr>
                                        <p:cTn id="15" dur="2000"/>
                                        <p:tgtEl>
                                          <p:spTgt spid="65539">
                                            <p:txEl>
                                              <p:pRg st="2" end="2"/>
                                            </p:txEl>
                                          </p:spTgt>
                                        </p:tgtEl>
                                      </p:cBhvr>
                                    </p:animEffect>
                                  </p:childTnLst>
                                </p:cTn>
                              </p:par>
                              <p:par>
                                <p:cTn id="16" presetID="21" presetClass="entr" presetSubtype="4" fill="hold" nodeType="withEffect">
                                  <p:stCondLst>
                                    <p:cond delay="0"/>
                                  </p:stCondLst>
                                  <p:childTnLst>
                                    <p:set>
                                      <p:cBhvr>
                                        <p:cTn id="17" dur="1" fill="hold">
                                          <p:stCondLst>
                                            <p:cond delay="0"/>
                                          </p:stCondLst>
                                        </p:cTn>
                                        <p:tgtEl>
                                          <p:spTgt spid="65539">
                                            <p:txEl>
                                              <p:pRg st="3" end="3"/>
                                            </p:txEl>
                                          </p:spTgt>
                                        </p:tgtEl>
                                        <p:attrNameLst>
                                          <p:attrName>style.visibility</p:attrName>
                                        </p:attrNameLst>
                                      </p:cBhvr>
                                      <p:to>
                                        <p:strVal val="visible"/>
                                      </p:to>
                                    </p:set>
                                    <p:animEffect transition="in" filter="wheel(4)">
                                      <p:cBhvr>
                                        <p:cTn id="18" dur="2000"/>
                                        <p:tgtEl>
                                          <p:spTgt spid="6553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65539">
                                            <p:txEl>
                                              <p:pRg st="5" end="5"/>
                                            </p:txEl>
                                          </p:spTgt>
                                        </p:tgtEl>
                                        <p:attrNameLst>
                                          <p:attrName>style.visibility</p:attrName>
                                        </p:attrNameLst>
                                      </p:cBhvr>
                                      <p:to>
                                        <p:strVal val="visible"/>
                                      </p:to>
                                    </p:set>
                                    <p:animEffect transition="in" filter="randombar(horizontal)">
                                      <p:cBhvr>
                                        <p:cTn id="23" dur="500"/>
                                        <p:tgtEl>
                                          <p:spTgt spid="65539">
                                            <p:txEl>
                                              <p:pRg st="5" end="5"/>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65539">
                                            <p:txEl>
                                              <p:pRg st="6" end="6"/>
                                            </p:txEl>
                                          </p:spTgt>
                                        </p:tgtEl>
                                        <p:attrNameLst>
                                          <p:attrName>style.visibility</p:attrName>
                                        </p:attrNameLst>
                                      </p:cBhvr>
                                      <p:to>
                                        <p:strVal val="visible"/>
                                      </p:to>
                                    </p:set>
                                    <p:animEffect transition="in" filter="randombar(horizontal)">
                                      <p:cBhvr>
                                        <p:cTn id="26" dur="500"/>
                                        <p:tgtEl>
                                          <p:spTgt spid="65539">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nodeType="clickEffect">
                                  <p:stCondLst>
                                    <p:cond delay="0"/>
                                  </p:stCondLst>
                                  <p:childTnLst>
                                    <p:set>
                                      <p:cBhvr>
                                        <p:cTn id="30" dur="1" fill="hold">
                                          <p:stCondLst>
                                            <p:cond delay="0"/>
                                          </p:stCondLst>
                                        </p:cTn>
                                        <p:tgtEl>
                                          <p:spTgt spid="65539">
                                            <p:txEl>
                                              <p:pRg st="7" end="7"/>
                                            </p:txEl>
                                          </p:spTgt>
                                        </p:tgtEl>
                                        <p:attrNameLst>
                                          <p:attrName>style.visibility</p:attrName>
                                        </p:attrNameLst>
                                      </p:cBhvr>
                                      <p:to>
                                        <p:strVal val="visible"/>
                                      </p:to>
                                    </p:set>
                                    <p:animEffect transition="in" filter="strips(downLeft)">
                                      <p:cBhvr>
                                        <p:cTn id="31" dur="500"/>
                                        <p:tgtEl>
                                          <p:spTgt spid="65539">
                                            <p:txEl>
                                              <p:pRg st="7" end="7"/>
                                            </p:txEl>
                                          </p:spTgt>
                                        </p:tgtEl>
                                      </p:cBhvr>
                                    </p:animEffect>
                                  </p:childTnLst>
                                </p:cTn>
                              </p:par>
                              <p:par>
                                <p:cTn id="32" presetID="18" presetClass="entr" presetSubtype="12" fill="hold" nodeType="withEffect">
                                  <p:stCondLst>
                                    <p:cond delay="0"/>
                                  </p:stCondLst>
                                  <p:childTnLst>
                                    <p:set>
                                      <p:cBhvr>
                                        <p:cTn id="33" dur="1" fill="hold">
                                          <p:stCondLst>
                                            <p:cond delay="0"/>
                                          </p:stCondLst>
                                        </p:cTn>
                                        <p:tgtEl>
                                          <p:spTgt spid="65539">
                                            <p:txEl>
                                              <p:pRg st="8" end="8"/>
                                            </p:txEl>
                                          </p:spTgt>
                                        </p:tgtEl>
                                        <p:attrNameLst>
                                          <p:attrName>style.visibility</p:attrName>
                                        </p:attrNameLst>
                                      </p:cBhvr>
                                      <p:to>
                                        <p:strVal val="visible"/>
                                      </p:to>
                                    </p:set>
                                    <p:animEffect transition="in" filter="strips(downLeft)">
                                      <p:cBhvr>
                                        <p:cTn id="34" dur="500"/>
                                        <p:tgtEl>
                                          <p:spTgt spid="65539">
                                            <p:txEl>
                                              <p:pRg st="8" end="8"/>
                                            </p:txEl>
                                          </p:spTgt>
                                        </p:tgtEl>
                                      </p:cBhvr>
                                    </p:animEffect>
                                  </p:childTnLst>
                                </p:cTn>
                              </p:par>
                              <p:par>
                                <p:cTn id="35" presetID="18" presetClass="entr" presetSubtype="12" fill="hold" nodeType="withEffect">
                                  <p:stCondLst>
                                    <p:cond delay="0"/>
                                  </p:stCondLst>
                                  <p:childTnLst>
                                    <p:set>
                                      <p:cBhvr>
                                        <p:cTn id="36" dur="1" fill="hold">
                                          <p:stCondLst>
                                            <p:cond delay="0"/>
                                          </p:stCondLst>
                                        </p:cTn>
                                        <p:tgtEl>
                                          <p:spTgt spid="65539">
                                            <p:txEl>
                                              <p:pRg st="9" end="9"/>
                                            </p:txEl>
                                          </p:spTgt>
                                        </p:tgtEl>
                                        <p:attrNameLst>
                                          <p:attrName>style.visibility</p:attrName>
                                        </p:attrNameLst>
                                      </p:cBhvr>
                                      <p:to>
                                        <p:strVal val="visible"/>
                                      </p:to>
                                    </p:set>
                                    <p:animEffect transition="in" filter="strips(downLeft)">
                                      <p:cBhvr>
                                        <p:cTn id="37" dur="500"/>
                                        <p:tgtEl>
                                          <p:spTgt spid="65539">
                                            <p:txEl>
                                              <p:pRg st="9" end="9"/>
                                            </p:txEl>
                                          </p:spTgt>
                                        </p:tgtEl>
                                      </p:cBhvr>
                                    </p:animEffect>
                                  </p:childTnLst>
                                </p:cTn>
                              </p:par>
                              <p:par>
                                <p:cTn id="38" presetID="18" presetClass="entr" presetSubtype="12" fill="hold" nodeType="withEffect">
                                  <p:stCondLst>
                                    <p:cond delay="0"/>
                                  </p:stCondLst>
                                  <p:childTnLst>
                                    <p:set>
                                      <p:cBhvr>
                                        <p:cTn id="39" dur="1" fill="hold">
                                          <p:stCondLst>
                                            <p:cond delay="0"/>
                                          </p:stCondLst>
                                        </p:cTn>
                                        <p:tgtEl>
                                          <p:spTgt spid="65539">
                                            <p:txEl>
                                              <p:pRg st="10" end="10"/>
                                            </p:txEl>
                                          </p:spTgt>
                                        </p:tgtEl>
                                        <p:attrNameLst>
                                          <p:attrName>style.visibility</p:attrName>
                                        </p:attrNameLst>
                                      </p:cBhvr>
                                      <p:to>
                                        <p:strVal val="visible"/>
                                      </p:to>
                                    </p:set>
                                    <p:animEffect transition="in" filter="strips(downLeft)">
                                      <p:cBhvr>
                                        <p:cTn id="40" dur="500"/>
                                        <p:tgtEl>
                                          <p:spTgt spid="65539">
                                            <p:txEl>
                                              <p:pRg st="10" end="10"/>
                                            </p:txEl>
                                          </p:spTgt>
                                        </p:tgtEl>
                                      </p:cBhvr>
                                    </p:animEffect>
                                  </p:childTnLst>
                                </p:cTn>
                              </p:par>
                              <p:par>
                                <p:cTn id="41" presetID="18" presetClass="entr" presetSubtype="12" fill="hold" nodeType="withEffect">
                                  <p:stCondLst>
                                    <p:cond delay="0"/>
                                  </p:stCondLst>
                                  <p:childTnLst>
                                    <p:set>
                                      <p:cBhvr>
                                        <p:cTn id="42" dur="1" fill="hold">
                                          <p:stCondLst>
                                            <p:cond delay="0"/>
                                          </p:stCondLst>
                                        </p:cTn>
                                        <p:tgtEl>
                                          <p:spTgt spid="65539">
                                            <p:txEl>
                                              <p:pRg st="11" end="11"/>
                                            </p:txEl>
                                          </p:spTgt>
                                        </p:tgtEl>
                                        <p:attrNameLst>
                                          <p:attrName>style.visibility</p:attrName>
                                        </p:attrNameLst>
                                      </p:cBhvr>
                                      <p:to>
                                        <p:strVal val="visible"/>
                                      </p:to>
                                    </p:set>
                                    <p:animEffect transition="in" filter="strips(downLeft)">
                                      <p:cBhvr>
                                        <p:cTn id="43" dur="500"/>
                                        <p:tgtEl>
                                          <p:spTgt spid="65539">
                                            <p:txEl>
                                              <p:pRg st="11" end="11"/>
                                            </p:txEl>
                                          </p:spTgt>
                                        </p:tgtEl>
                                      </p:cBhvr>
                                    </p:animEffect>
                                  </p:childTnLst>
                                </p:cTn>
                              </p:par>
                              <p:par>
                                <p:cTn id="44" presetID="18" presetClass="entr" presetSubtype="12" fill="hold" nodeType="withEffect">
                                  <p:stCondLst>
                                    <p:cond delay="0"/>
                                  </p:stCondLst>
                                  <p:childTnLst>
                                    <p:set>
                                      <p:cBhvr>
                                        <p:cTn id="45" dur="1" fill="hold">
                                          <p:stCondLst>
                                            <p:cond delay="0"/>
                                          </p:stCondLst>
                                        </p:cTn>
                                        <p:tgtEl>
                                          <p:spTgt spid="65539">
                                            <p:txEl>
                                              <p:pRg st="12" end="12"/>
                                            </p:txEl>
                                          </p:spTgt>
                                        </p:tgtEl>
                                        <p:attrNameLst>
                                          <p:attrName>style.visibility</p:attrName>
                                        </p:attrNameLst>
                                      </p:cBhvr>
                                      <p:to>
                                        <p:strVal val="visible"/>
                                      </p:to>
                                    </p:set>
                                    <p:animEffect transition="in" filter="strips(downLeft)">
                                      <p:cBhvr>
                                        <p:cTn id="46" dur="500"/>
                                        <p:tgtEl>
                                          <p:spTgt spid="65539">
                                            <p:txEl>
                                              <p:pRg st="12" end="12"/>
                                            </p:txEl>
                                          </p:spTgt>
                                        </p:tgtEl>
                                      </p:cBhvr>
                                    </p:animEffect>
                                  </p:childTnLst>
                                </p:cTn>
                              </p:par>
                              <p:par>
                                <p:cTn id="47" presetID="18" presetClass="entr" presetSubtype="12" fill="hold" nodeType="withEffect">
                                  <p:stCondLst>
                                    <p:cond delay="0"/>
                                  </p:stCondLst>
                                  <p:childTnLst>
                                    <p:set>
                                      <p:cBhvr>
                                        <p:cTn id="48" dur="1" fill="hold">
                                          <p:stCondLst>
                                            <p:cond delay="0"/>
                                          </p:stCondLst>
                                        </p:cTn>
                                        <p:tgtEl>
                                          <p:spTgt spid="65539">
                                            <p:txEl>
                                              <p:pRg st="13" end="13"/>
                                            </p:txEl>
                                          </p:spTgt>
                                        </p:tgtEl>
                                        <p:attrNameLst>
                                          <p:attrName>style.visibility</p:attrName>
                                        </p:attrNameLst>
                                      </p:cBhvr>
                                      <p:to>
                                        <p:strVal val="visible"/>
                                      </p:to>
                                    </p:set>
                                    <p:animEffect transition="in" filter="strips(downLeft)">
                                      <p:cBhvr>
                                        <p:cTn id="49" dur="500"/>
                                        <p:tgtEl>
                                          <p:spTgt spid="65539">
                                            <p:txEl>
                                              <p:pRg st="13" end="13"/>
                                            </p:txEl>
                                          </p:spTgt>
                                        </p:tgtEl>
                                      </p:cBhvr>
                                    </p:animEffect>
                                  </p:childTnLst>
                                </p:cTn>
                              </p:par>
                              <p:par>
                                <p:cTn id="50" presetID="18" presetClass="entr" presetSubtype="12" fill="hold" nodeType="withEffect">
                                  <p:stCondLst>
                                    <p:cond delay="0"/>
                                  </p:stCondLst>
                                  <p:childTnLst>
                                    <p:set>
                                      <p:cBhvr>
                                        <p:cTn id="51" dur="1" fill="hold">
                                          <p:stCondLst>
                                            <p:cond delay="0"/>
                                          </p:stCondLst>
                                        </p:cTn>
                                        <p:tgtEl>
                                          <p:spTgt spid="65539">
                                            <p:txEl>
                                              <p:pRg st="14" end="14"/>
                                            </p:txEl>
                                          </p:spTgt>
                                        </p:tgtEl>
                                        <p:attrNameLst>
                                          <p:attrName>style.visibility</p:attrName>
                                        </p:attrNameLst>
                                      </p:cBhvr>
                                      <p:to>
                                        <p:strVal val="visible"/>
                                      </p:to>
                                    </p:set>
                                    <p:animEffect transition="in" filter="strips(downLeft)">
                                      <p:cBhvr>
                                        <p:cTn id="52" dur="500"/>
                                        <p:tgtEl>
                                          <p:spTgt spid="65539">
                                            <p:txEl>
                                              <p:pRg st="14" end="14"/>
                                            </p:txEl>
                                          </p:spTgt>
                                        </p:tgtEl>
                                      </p:cBhvr>
                                    </p:animEffect>
                                  </p:childTnLst>
                                </p:cTn>
                              </p:par>
                              <p:par>
                                <p:cTn id="53" presetID="18" presetClass="entr" presetSubtype="12" fill="hold" nodeType="withEffect">
                                  <p:stCondLst>
                                    <p:cond delay="0"/>
                                  </p:stCondLst>
                                  <p:childTnLst>
                                    <p:set>
                                      <p:cBhvr>
                                        <p:cTn id="54" dur="1" fill="hold">
                                          <p:stCondLst>
                                            <p:cond delay="0"/>
                                          </p:stCondLst>
                                        </p:cTn>
                                        <p:tgtEl>
                                          <p:spTgt spid="65539">
                                            <p:txEl>
                                              <p:pRg st="15" end="15"/>
                                            </p:txEl>
                                          </p:spTgt>
                                        </p:tgtEl>
                                        <p:attrNameLst>
                                          <p:attrName>style.visibility</p:attrName>
                                        </p:attrNameLst>
                                      </p:cBhvr>
                                      <p:to>
                                        <p:strVal val="visible"/>
                                      </p:to>
                                    </p:set>
                                    <p:animEffect transition="in" filter="strips(downLeft)">
                                      <p:cBhvr>
                                        <p:cTn id="55" dur="500"/>
                                        <p:tgtEl>
                                          <p:spTgt spid="65539">
                                            <p:txEl>
                                              <p:pRg st="15" end="15"/>
                                            </p:txEl>
                                          </p:spTgt>
                                        </p:tgtEl>
                                      </p:cBhvr>
                                    </p:animEffect>
                                  </p:childTnLst>
                                </p:cTn>
                              </p:par>
                              <p:par>
                                <p:cTn id="56" presetID="18" presetClass="entr" presetSubtype="12" fill="hold" nodeType="withEffect">
                                  <p:stCondLst>
                                    <p:cond delay="0"/>
                                  </p:stCondLst>
                                  <p:childTnLst>
                                    <p:set>
                                      <p:cBhvr>
                                        <p:cTn id="57" dur="1" fill="hold">
                                          <p:stCondLst>
                                            <p:cond delay="0"/>
                                          </p:stCondLst>
                                        </p:cTn>
                                        <p:tgtEl>
                                          <p:spTgt spid="65539">
                                            <p:txEl>
                                              <p:pRg st="16" end="16"/>
                                            </p:txEl>
                                          </p:spTgt>
                                        </p:tgtEl>
                                        <p:attrNameLst>
                                          <p:attrName>style.visibility</p:attrName>
                                        </p:attrNameLst>
                                      </p:cBhvr>
                                      <p:to>
                                        <p:strVal val="visible"/>
                                      </p:to>
                                    </p:set>
                                    <p:animEffect transition="in" filter="strips(downLeft)">
                                      <p:cBhvr>
                                        <p:cTn id="58" dur="500"/>
                                        <p:tgtEl>
                                          <p:spTgt spid="6553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砂W砂焑真㱸眭सĞ砂䃠"/>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3525" y="1533525"/>
            <a:ext cx="8701088" cy="3814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 to="" calcmode="lin" valueType="num">
                                      <p:cBhvr>
                                        <p:cTn id="7" dur="1" fill="hold"/>
                                        <p:tgtEl>
                                          <p:spTgt spid="665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fa-IR" altLang="en-US" sz="2400" b="1">
                <a:solidFill>
                  <a:srgbClr val="0033CC"/>
                </a:solidFill>
                <a:cs typeface="2  Zar" pitchFamily="2" charset="-78"/>
              </a:rPr>
              <a:t>اصول كار :</a:t>
            </a:r>
            <a:r>
              <a:rPr lang="fa-IR" altLang="en-US" sz="2400">
                <a:solidFill>
                  <a:srgbClr val="0033CC"/>
                </a:solidFill>
                <a:cs typeface="2  Zar" pitchFamily="2" charset="-78"/>
              </a:rPr>
              <a:t/>
            </a:r>
            <a:br>
              <a:rPr lang="fa-IR" altLang="en-US" sz="2400">
                <a:solidFill>
                  <a:srgbClr val="0033CC"/>
                </a:solidFill>
                <a:cs typeface="2  Zar" pitchFamily="2" charset="-78"/>
              </a:rPr>
            </a:br>
            <a:endParaRPr lang="en-US" altLang="en-US" sz="2400">
              <a:solidFill>
                <a:srgbClr val="0033CC"/>
              </a:solidFill>
              <a:cs typeface="2  Zar" pitchFamily="2" charset="-78"/>
            </a:endParaRPr>
          </a:p>
        </p:txBody>
      </p:sp>
      <p:sp>
        <p:nvSpPr>
          <p:cNvPr id="19459" name="Rectangle 3"/>
          <p:cNvSpPr>
            <a:spLocks noGrp="1" noChangeArrowheads="1"/>
          </p:cNvSpPr>
          <p:nvPr>
            <p:ph type="body" idx="1"/>
          </p:nvPr>
        </p:nvSpPr>
        <p:spPr>
          <a:xfrm>
            <a:off x="179388" y="1268413"/>
            <a:ext cx="8713787" cy="5589587"/>
          </a:xfrm>
        </p:spPr>
        <p:txBody>
          <a:bodyPr/>
          <a:lstStyle/>
          <a:p>
            <a:pPr>
              <a:lnSpc>
                <a:spcPct val="80000"/>
              </a:lnSpc>
              <a:buFontTx/>
              <a:buNone/>
            </a:pPr>
            <a:r>
              <a:rPr lang="fa-IR" altLang="en-US" sz="2000">
                <a:cs typeface="2  Zar" pitchFamily="2" charset="-78"/>
              </a:rPr>
              <a:t>حرارت قوس ، براي ذوب فلز پايه و نوك الكترود پوشش دار مصرف شدني بكار مي رود. </a:t>
            </a:r>
          </a:p>
          <a:p>
            <a:pPr>
              <a:lnSpc>
                <a:spcPct val="80000"/>
              </a:lnSpc>
              <a:buFontTx/>
              <a:buNone/>
            </a:pPr>
            <a:r>
              <a:rPr lang="fa-IR" altLang="en-US" sz="2000">
                <a:cs typeface="2  Zar" pitchFamily="2" charset="-78"/>
              </a:rPr>
              <a:t>   الكترود و قطعه كار قسمتي از مدار الكتريكي هستند. اين مدار از منبع تغذية نيرو شروع مي شود و شامل كابل هاي جوشكاري ، نگه دارندة الكترود ( انبر ) ، اتصال قطعه كار ، قطعه كار ( فلز پايه ) و الكترود جوشكاري قوسي مي باشد. يكي از دو كابل از منبع نيرو به قطعه كار و ديگري به نگه دارندة الكترود متصل است. جوشكاري موقعي شروع مي شود كه قوس بين نوك الكترود و قطعه كار برقرار شود. حرارت شديد قوس ، نوك الكترود و سطح قطعه كار نزديك به قوس را ذوب مي كند. قطرات ريز فلز مذاب سريعاً در نوك الكترود تشكيل مي شود ، كه از طريق جريان قوس به حوضچة مذاب منتقل مي شود. در اين حالت ، فلز پركننده با مصرف تدريجي الكترود رسوب مي كند. قوس روي قطعه كار با طول و سرعت معيني حركت مي كند و قسمتي از فلز پايه را ذوب و مداوماً فلز جوش را افزايش مي دهد. ( قوس يكي از گرم ترين منبع حرارتي ، با درجه حرارتي بيش از 5000 درجة سانتيگراد در مركز قوس مي باشد. ) ذوب فلز پايه تقريباً بلافاصله پس از شروع قوس صورت مي گيرد. انتقال فلز ، در صورتي كه جوش ها در حالت تخت يا افقي صورت گيرند ، با نيروي ثقل ، انبساط گازي ، نيروهاي الكتريكي و الكترومغناطيسي و كشش سطحي انجام مي گيرد. در مورد ساير حالات ، ثقل عليه نيروها عمل مي كند. فرآيند به نيروي برق براي ذوب الكترود و ذوب مقدار كافي فلز پايه ، همچنين به شكاف و فاصلة مناسب بين نوك الكترود و فلز پايه يا حوضچة مذاب نياز دارد. همة اين موارد براي انجام يك اتصال خوب ضروري مي باشد.</a:t>
            </a:r>
          </a:p>
          <a:p>
            <a:pPr>
              <a:lnSpc>
                <a:spcPct val="80000"/>
              </a:lnSpc>
              <a:buFontTx/>
              <a:buNone/>
            </a:pPr>
            <a:r>
              <a:rPr lang="fa-IR" altLang="en-US" sz="2000">
                <a:cs typeface="2  Zar" pitchFamily="2" charset="-78"/>
              </a:rPr>
              <a:t>   الكترودهاي فرآيند جوشكاري </a:t>
            </a:r>
            <a:r>
              <a:rPr lang="en-US" altLang="en-US" sz="2000">
                <a:cs typeface="2  Zar" pitchFamily="2" charset="-78"/>
              </a:rPr>
              <a:t>SMAW</a:t>
            </a:r>
            <a:r>
              <a:rPr lang="fa-IR" altLang="en-US" sz="2000">
                <a:cs typeface="2  Zar" pitchFamily="2" charset="-78"/>
              </a:rPr>
              <a:t> ، نيازهاي ولتاژ قوس ( در محدودة 16 الي 40 ولت ) و نيازهاي آمپراژ ( در محدودة 20 الي 550 آمپر ) را مشخص مي كنند.</a:t>
            </a:r>
          </a:p>
          <a:p>
            <a:pPr>
              <a:lnSpc>
                <a:spcPct val="80000"/>
              </a:lnSpc>
              <a:buFontTx/>
              <a:buNone/>
            </a:pPr>
            <a:r>
              <a:rPr lang="fa-IR" altLang="en-US" sz="2000">
                <a:cs typeface="2  Zar" pitchFamily="2" charset="-78"/>
              </a:rPr>
              <a:t>   جريان بر حسب نوع الكترود بكار برده شده و ممكن است متناوب يا يكنواخت باشد ، ولي منبع نيرو بايد بتواند سطح جريان را در محدوده اي قابل قبول براي جوابگويي به تغييرات بغرنج خود فرآيند جوشكاري كنترل كند.</a:t>
            </a:r>
            <a:endParaRPr lang="en-US" altLang="en-US" sz="20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ppt_w</p:attrName>
                                        </p:attrNameLst>
                                      </p:cBhvr>
                                      <p:tavLst>
                                        <p:tav tm="0">
                                          <p:val>
                                            <p:strVal val="#ppt_w*0.70"/>
                                          </p:val>
                                        </p:tav>
                                        <p:tav tm="100000">
                                          <p:val>
                                            <p:strVal val="#ppt_w"/>
                                          </p:val>
                                        </p:tav>
                                      </p:tavLst>
                                    </p:anim>
                                    <p:anim calcmode="lin" valueType="num">
                                      <p:cBhvr>
                                        <p:cTn id="8" dur="1000" fill="hold"/>
                                        <p:tgtEl>
                                          <p:spTgt spid="19458"/>
                                        </p:tgtEl>
                                        <p:attrNameLst>
                                          <p:attrName>ppt_h</p:attrName>
                                        </p:attrNameLst>
                                      </p:cBhvr>
                                      <p:tavLst>
                                        <p:tav tm="0">
                                          <p:val>
                                            <p:strVal val="#ppt_h"/>
                                          </p:val>
                                        </p:tav>
                                        <p:tav tm="100000">
                                          <p:val>
                                            <p:strVal val="#ppt_h"/>
                                          </p:val>
                                        </p:tav>
                                      </p:tavLst>
                                    </p:anim>
                                    <p:animEffect transition="in" filter="fade">
                                      <p:cBhvr>
                                        <p:cTn id="9" dur="1000"/>
                                        <p:tgtEl>
                                          <p:spTgt spid="194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nodeType="clickEffect">
                                  <p:stCondLst>
                                    <p:cond delay="0"/>
                                  </p:stCondLst>
                                  <p:childTnLst>
                                    <p:set>
                                      <p:cBhvr>
                                        <p:cTn id="13" dur="1" fill="hold">
                                          <p:stCondLst>
                                            <p:cond delay="0"/>
                                          </p:stCondLst>
                                        </p:cTn>
                                        <p:tgtEl>
                                          <p:spTgt spid="19459">
                                            <p:txEl>
                                              <p:pRg st="0" end="0"/>
                                            </p:txEl>
                                          </p:spTgt>
                                        </p:tgtEl>
                                        <p:attrNameLst>
                                          <p:attrName>style.visibility</p:attrName>
                                        </p:attrNameLst>
                                      </p:cBhvr>
                                      <p:to>
                                        <p:strVal val="visible"/>
                                      </p:to>
                                    </p:set>
                                    <p:animEffect transition="in" filter="wheel(4)">
                                      <p:cBhvr>
                                        <p:cTn id="14" dur="2000"/>
                                        <p:tgtEl>
                                          <p:spTgt spid="19459">
                                            <p:txEl>
                                              <p:pRg st="0" end="0"/>
                                            </p:txEl>
                                          </p:spTgt>
                                        </p:tgtEl>
                                      </p:cBhvr>
                                    </p:animEffect>
                                  </p:childTnLst>
                                </p:cTn>
                              </p:par>
                              <p:par>
                                <p:cTn id="15" presetID="21" presetClass="entr" presetSubtype="4" fill="hold" nodeType="with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wheel(4)">
                                      <p:cBhvr>
                                        <p:cTn id="17" dur="2000"/>
                                        <p:tgtEl>
                                          <p:spTgt spid="19459">
                                            <p:txEl>
                                              <p:pRg st="1" end="1"/>
                                            </p:txEl>
                                          </p:spTgt>
                                        </p:tgtEl>
                                      </p:cBhvr>
                                    </p:animEffect>
                                  </p:childTnLst>
                                </p:cTn>
                              </p:par>
                              <p:par>
                                <p:cTn id="18" presetID="21" presetClass="entr" presetSubtype="4" fill="hold" nodeType="withEffect">
                                  <p:stCondLst>
                                    <p:cond delay="0"/>
                                  </p:stCondLst>
                                  <p:childTnLst>
                                    <p:set>
                                      <p:cBhvr>
                                        <p:cTn id="19" dur="1" fill="hold">
                                          <p:stCondLst>
                                            <p:cond delay="0"/>
                                          </p:stCondLst>
                                        </p:cTn>
                                        <p:tgtEl>
                                          <p:spTgt spid="19459">
                                            <p:txEl>
                                              <p:pRg st="2" end="2"/>
                                            </p:txEl>
                                          </p:spTgt>
                                        </p:tgtEl>
                                        <p:attrNameLst>
                                          <p:attrName>style.visibility</p:attrName>
                                        </p:attrNameLst>
                                      </p:cBhvr>
                                      <p:to>
                                        <p:strVal val="visible"/>
                                      </p:to>
                                    </p:set>
                                    <p:animEffect transition="in" filter="wheel(4)">
                                      <p:cBhvr>
                                        <p:cTn id="20" dur="2000"/>
                                        <p:tgtEl>
                                          <p:spTgt spid="19459">
                                            <p:txEl>
                                              <p:pRg st="2" end="2"/>
                                            </p:txEl>
                                          </p:spTgt>
                                        </p:tgtEl>
                                      </p:cBhvr>
                                    </p:animEffect>
                                  </p:childTnLst>
                                </p:cTn>
                              </p:par>
                              <p:par>
                                <p:cTn id="21" presetID="21" presetClass="entr" presetSubtype="4" fill="hold" nodeType="withEffect">
                                  <p:stCondLst>
                                    <p:cond delay="0"/>
                                  </p:stCondLst>
                                  <p:childTnLst>
                                    <p:set>
                                      <p:cBhvr>
                                        <p:cTn id="22" dur="1" fill="hold">
                                          <p:stCondLst>
                                            <p:cond delay="0"/>
                                          </p:stCondLst>
                                        </p:cTn>
                                        <p:tgtEl>
                                          <p:spTgt spid="19459">
                                            <p:txEl>
                                              <p:pRg st="3" end="3"/>
                                            </p:txEl>
                                          </p:spTgt>
                                        </p:tgtEl>
                                        <p:attrNameLst>
                                          <p:attrName>style.visibility</p:attrName>
                                        </p:attrNameLst>
                                      </p:cBhvr>
                                      <p:to>
                                        <p:strVal val="visible"/>
                                      </p:to>
                                    </p:set>
                                    <p:animEffect transition="in" filter="wheel(4)">
                                      <p:cBhvr>
                                        <p:cTn id="23" dur="20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H砂W砂焑真㱸眭स臈膜Ğ砂䃠"/>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028825" y="188913"/>
            <a:ext cx="5046663" cy="6480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7588"/>
                                        </p:tgtEl>
                                        <p:attrNameLst>
                                          <p:attrName>style.visibility</p:attrName>
                                        </p:attrNameLst>
                                      </p:cBhvr>
                                      <p:to>
                                        <p:strVal val="visible"/>
                                      </p:to>
                                    </p:set>
                                    <p:anim to="" calcmode="lin" valueType="num">
                                      <p:cBhvr>
                                        <p:cTn id="7" dur="1" fill="hold"/>
                                        <p:tgtEl>
                                          <p:spTgt spid="6758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250825" y="333375"/>
            <a:ext cx="8642350" cy="6191250"/>
          </a:xfrm>
        </p:spPr>
        <p:txBody>
          <a:bodyPr/>
          <a:lstStyle/>
          <a:p>
            <a:pPr algn="ctr">
              <a:lnSpc>
                <a:spcPct val="80000"/>
              </a:lnSpc>
              <a:buFontTx/>
              <a:buNone/>
            </a:pPr>
            <a:r>
              <a:rPr lang="fa-IR" altLang="en-US" sz="2400" b="1">
                <a:solidFill>
                  <a:srgbClr val="0033CC"/>
                </a:solidFill>
                <a:cs typeface="2  Zar" pitchFamily="2" charset="-78"/>
              </a:rPr>
              <a:t>اطلاعات مورد نياز در مورد آناليز شيميايي :</a:t>
            </a:r>
            <a:r>
              <a:rPr lang="fa-IR" altLang="en-US" sz="2000" b="1">
                <a:cs typeface="2  Zar" pitchFamily="2" charset="-78"/>
              </a:rPr>
              <a:t> </a:t>
            </a:r>
          </a:p>
          <a:p>
            <a:pPr algn="ctr">
              <a:lnSpc>
                <a:spcPct val="80000"/>
              </a:lnSpc>
              <a:buFontTx/>
              <a:buNone/>
            </a:pPr>
            <a:endParaRPr lang="fa-IR" altLang="en-US" sz="2000">
              <a:cs typeface="2  Zar" pitchFamily="2" charset="-78"/>
            </a:endParaRPr>
          </a:p>
          <a:p>
            <a:pPr>
              <a:lnSpc>
                <a:spcPct val="80000"/>
              </a:lnSpc>
              <a:buFontTx/>
              <a:buNone/>
            </a:pPr>
            <a:r>
              <a:rPr lang="fa-IR" altLang="en-US" sz="2000">
                <a:cs typeface="2  Zar" pitchFamily="2" charset="-78"/>
              </a:rPr>
              <a:t>   آناليز شيميايي فلز جوش ممكن است قسمتي از اطلاعاتي باشد كه سازندگان الكترود در اختيار مي گذارند ، فقط دانستن اينكه چه مقدار عناصر آلياژي در الكترود موجود است مهم نيست ، مهم اين است كه بدانيم تغيير در مقدار عناصر آلياژي چه تأثيري در جوش دارد. تركيبات شيميايي يك الكترود با الكترود ديگر را مي توان به آساني با اين روش مقايسه كرد.</a:t>
            </a:r>
            <a:endParaRPr lang="fa-IR" altLang="en-US" sz="2000" b="1">
              <a:cs typeface="2  Zar" pitchFamily="2" charset="-78"/>
            </a:endParaRPr>
          </a:p>
          <a:p>
            <a:pPr>
              <a:lnSpc>
                <a:spcPct val="80000"/>
              </a:lnSpc>
              <a:buFontTx/>
              <a:buNone/>
            </a:pPr>
            <a:r>
              <a:rPr lang="fa-IR" altLang="en-US" sz="2000" b="1">
                <a:cs typeface="2  Zar" pitchFamily="2" charset="-78"/>
              </a:rPr>
              <a:t>   كربن ( </a:t>
            </a:r>
            <a:r>
              <a:rPr lang="en-US" altLang="en-US" sz="2000" b="1">
                <a:cs typeface="2  Zar" pitchFamily="2" charset="-78"/>
              </a:rPr>
              <a:t>C</a:t>
            </a:r>
            <a:r>
              <a:rPr lang="fa-IR" altLang="en-US" sz="2000" b="1">
                <a:cs typeface="2  Zar" pitchFamily="2" charset="-78"/>
              </a:rPr>
              <a:t> ) :</a:t>
            </a:r>
            <a:r>
              <a:rPr lang="fa-IR" altLang="en-US" sz="2000">
                <a:cs typeface="2  Zar" pitchFamily="2" charset="-78"/>
              </a:rPr>
              <a:t> با افزايش كربن مقدار استحكام كششي و سختي افزايش ، مقدار چقرمگي (</a:t>
            </a:r>
            <a:r>
              <a:rPr lang="en-US" altLang="en-US" sz="2000">
                <a:cs typeface="2  Zar" pitchFamily="2" charset="-78"/>
              </a:rPr>
              <a:t>Toughness</a:t>
            </a:r>
            <a:r>
              <a:rPr lang="fa-IR" altLang="en-US" sz="2000">
                <a:cs typeface="2  Zar" pitchFamily="2" charset="-78"/>
              </a:rPr>
              <a:t>) كاهش مي يابد.</a:t>
            </a:r>
            <a:endParaRPr lang="fa-IR" altLang="en-US" sz="2000" b="1">
              <a:cs typeface="2  Zar" pitchFamily="2" charset="-78"/>
            </a:endParaRPr>
          </a:p>
          <a:p>
            <a:pPr>
              <a:lnSpc>
                <a:spcPct val="80000"/>
              </a:lnSpc>
              <a:buFontTx/>
              <a:buNone/>
            </a:pPr>
            <a:r>
              <a:rPr lang="fa-IR" altLang="en-US" sz="2000" b="1">
                <a:cs typeface="2  Zar" pitchFamily="2" charset="-78"/>
              </a:rPr>
              <a:t>   گوگرد ( </a:t>
            </a:r>
            <a:r>
              <a:rPr lang="en-US" altLang="en-US" sz="2000" b="1">
                <a:cs typeface="2  Zar" pitchFamily="2" charset="-78"/>
              </a:rPr>
              <a:t>S</a:t>
            </a:r>
            <a:r>
              <a:rPr lang="fa-IR" altLang="en-US" sz="2000" b="1">
                <a:cs typeface="2  Zar" pitchFamily="2" charset="-78"/>
              </a:rPr>
              <a:t> ) : </a:t>
            </a:r>
            <a:r>
              <a:rPr lang="fa-IR" altLang="en-US" sz="2000">
                <a:cs typeface="2  Zar" pitchFamily="2" charset="-78"/>
              </a:rPr>
              <a:t>گوگرد يك ناخالصي طبيعي است و تا آنجايي كه ممكن است بايد مقدار آن را كم نگه داشت.( كمتر از 0.04 % ) در صورت افزايش گوگرد ، گوگرد مي تواند باعث شكنندگي گرم و مك گردد.</a:t>
            </a:r>
            <a:endParaRPr lang="fa-IR" altLang="en-US" sz="2000" b="1">
              <a:cs typeface="2  Zar" pitchFamily="2" charset="-78"/>
            </a:endParaRPr>
          </a:p>
          <a:p>
            <a:pPr>
              <a:lnSpc>
                <a:spcPct val="80000"/>
              </a:lnSpc>
              <a:buFontTx/>
              <a:buNone/>
            </a:pPr>
            <a:r>
              <a:rPr lang="fa-IR" altLang="en-US" sz="2000" b="1">
                <a:cs typeface="2  Zar" pitchFamily="2" charset="-78"/>
              </a:rPr>
              <a:t>   فسفر ( </a:t>
            </a:r>
            <a:r>
              <a:rPr lang="en-US" altLang="en-US" sz="2000" b="1">
                <a:cs typeface="2  Zar" pitchFamily="2" charset="-78"/>
              </a:rPr>
              <a:t>P</a:t>
            </a:r>
            <a:r>
              <a:rPr lang="fa-IR" altLang="en-US" sz="2000" b="1">
                <a:cs typeface="2  Zar" pitchFamily="2" charset="-78"/>
              </a:rPr>
              <a:t> ) : </a:t>
            </a:r>
            <a:r>
              <a:rPr lang="fa-IR" altLang="en-US" sz="2000">
                <a:cs typeface="2  Zar" pitchFamily="2" charset="-78"/>
              </a:rPr>
              <a:t>فسفر يك ناخالصي طبيعي است و تا آنجايي كه ممكن است بايد آنرا كم نگه داشت ، چون با افزايش مقدار فسفر تردي جوش افزايش ، مقاومت به شوك كاهش و ميل به ترك بالا مي رود.</a:t>
            </a:r>
            <a:endParaRPr lang="fa-IR" altLang="en-US" sz="2000" b="1">
              <a:cs typeface="2  Zar" pitchFamily="2" charset="-78"/>
            </a:endParaRPr>
          </a:p>
          <a:p>
            <a:pPr>
              <a:lnSpc>
                <a:spcPct val="80000"/>
              </a:lnSpc>
              <a:buFontTx/>
              <a:buNone/>
            </a:pPr>
            <a:r>
              <a:rPr lang="fa-IR" altLang="en-US" sz="2000" b="1">
                <a:cs typeface="2  Zar" pitchFamily="2" charset="-78"/>
              </a:rPr>
              <a:t>   منگنز ( </a:t>
            </a:r>
            <a:r>
              <a:rPr lang="en-US" altLang="en-US" sz="2000" b="1">
                <a:cs typeface="2  Zar" pitchFamily="2" charset="-78"/>
              </a:rPr>
              <a:t>Mn</a:t>
            </a:r>
            <a:r>
              <a:rPr lang="fa-IR" altLang="en-US" sz="2000" b="1">
                <a:cs typeface="2  Zar" pitchFamily="2" charset="-78"/>
              </a:rPr>
              <a:t> ) : </a:t>
            </a:r>
            <a:r>
              <a:rPr lang="fa-IR" altLang="en-US" sz="2000">
                <a:cs typeface="2  Zar" pitchFamily="2" charset="-78"/>
              </a:rPr>
              <a:t>با افزايش منگنز استحكام كششي ، سختي ، مقاومت به سايش و ميل به شكنندگي گرم كاهش مي يابد.</a:t>
            </a:r>
            <a:endParaRPr lang="fa-IR" altLang="en-US" sz="2000" b="1">
              <a:cs typeface="2  Zar" pitchFamily="2" charset="-78"/>
            </a:endParaRPr>
          </a:p>
          <a:p>
            <a:pPr>
              <a:lnSpc>
                <a:spcPct val="80000"/>
              </a:lnSpc>
              <a:buFontTx/>
              <a:buNone/>
            </a:pPr>
            <a:r>
              <a:rPr lang="fa-IR" altLang="en-US" sz="2000" b="1">
                <a:cs typeface="2  Zar" pitchFamily="2" charset="-78"/>
              </a:rPr>
              <a:t>   سيليسيم ( </a:t>
            </a:r>
            <a:r>
              <a:rPr lang="en-US" altLang="en-US" sz="2000" b="1">
                <a:cs typeface="2  Zar" pitchFamily="2" charset="-78"/>
              </a:rPr>
              <a:t>Si</a:t>
            </a:r>
            <a:r>
              <a:rPr lang="fa-IR" altLang="en-US" sz="2000" b="1">
                <a:cs typeface="2  Zar" pitchFamily="2" charset="-78"/>
              </a:rPr>
              <a:t> ) : </a:t>
            </a:r>
            <a:r>
              <a:rPr lang="fa-IR" altLang="en-US" sz="2000">
                <a:cs typeface="2  Zar" pitchFamily="2" charset="-78"/>
              </a:rPr>
              <a:t>با افزايش سيليسيم ، استحكام كششي افزايش مي يابد ولي ممكن است ميل به ترك خوردن هم افزايش يابد.</a:t>
            </a:r>
            <a:endParaRPr lang="fa-IR" altLang="en-US" sz="2000" b="1">
              <a:cs typeface="2  Zar" pitchFamily="2" charset="-78"/>
            </a:endParaRPr>
          </a:p>
          <a:p>
            <a:pPr>
              <a:lnSpc>
                <a:spcPct val="80000"/>
              </a:lnSpc>
              <a:buFontTx/>
              <a:buNone/>
            </a:pPr>
            <a:r>
              <a:rPr lang="fa-IR" altLang="en-US" sz="2000" b="1">
                <a:cs typeface="2  Zar" pitchFamily="2" charset="-78"/>
              </a:rPr>
              <a:t>كروم ( </a:t>
            </a:r>
            <a:r>
              <a:rPr lang="en-US" altLang="en-US" sz="2000" b="1">
                <a:cs typeface="2  Zar" pitchFamily="2" charset="-78"/>
              </a:rPr>
              <a:t>Cr</a:t>
            </a:r>
            <a:r>
              <a:rPr lang="fa-IR" altLang="en-US" sz="2000" b="1">
                <a:cs typeface="2  Zar" pitchFamily="2" charset="-78"/>
              </a:rPr>
              <a:t> ) : </a:t>
            </a:r>
            <a:r>
              <a:rPr lang="fa-IR" altLang="en-US" sz="2000">
                <a:cs typeface="2  Zar" pitchFamily="2" charset="-78"/>
              </a:rPr>
              <a:t>با افزايش كروم استحكام كششي ، سختي و مقاومت به خوردگي افزايش مي يابد ، البته همراه با مقداري كاهش در چقرمگي.</a:t>
            </a:r>
            <a:endParaRPr lang="fa-IR" altLang="en-US" sz="2000" b="1">
              <a:cs typeface="2  Zar" pitchFamily="2" charset="-78"/>
            </a:endParaRPr>
          </a:p>
          <a:p>
            <a:pPr>
              <a:lnSpc>
                <a:spcPct val="80000"/>
              </a:lnSpc>
              <a:buFontTx/>
              <a:buNone/>
            </a:pPr>
            <a:r>
              <a:rPr lang="fa-IR" altLang="en-US" sz="2000" b="1">
                <a:cs typeface="2  Zar" pitchFamily="2" charset="-78"/>
              </a:rPr>
              <a:t>   نيكل ( </a:t>
            </a:r>
            <a:r>
              <a:rPr lang="en-US" altLang="en-US" sz="2000" b="1">
                <a:cs typeface="2  Zar" pitchFamily="2" charset="-78"/>
              </a:rPr>
              <a:t>Ni</a:t>
            </a:r>
            <a:r>
              <a:rPr lang="fa-IR" altLang="en-US" sz="2000" b="1">
                <a:cs typeface="2  Zar" pitchFamily="2" charset="-78"/>
              </a:rPr>
              <a:t> ) : </a:t>
            </a:r>
            <a:r>
              <a:rPr lang="fa-IR" altLang="en-US" sz="2000">
                <a:cs typeface="2  Zar" pitchFamily="2" charset="-78"/>
              </a:rPr>
              <a:t>با افزايش نيكل استحكام كششي ، چقرمگي و مقاومت به خوردگي افزايش مي يابد. </a:t>
            </a:r>
            <a:endParaRPr lang="fa-IR" altLang="en-US" sz="2000" b="1">
              <a:cs typeface="2  Zar" pitchFamily="2" charset="-78"/>
            </a:endParaRPr>
          </a:p>
          <a:p>
            <a:pPr>
              <a:lnSpc>
                <a:spcPct val="80000"/>
              </a:lnSpc>
              <a:buFontTx/>
              <a:buNone/>
            </a:pPr>
            <a:r>
              <a:rPr lang="fa-IR" altLang="en-US" sz="2000" b="1">
                <a:cs typeface="2  Zar" pitchFamily="2" charset="-78"/>
              </a:rPr>
              <a:t>موليبدن ( </a:t>
            </a:r>
            <a:r>
              <a:rPr lang="en-US" altLang="en-US" sz="2000" b="1">
                <a:cs typeface="2  Zar" pitchFamily="2" charset="-78"/>
              </a:rPr>
              <a:t>Mo</a:t>
            </a:r>
            <a:r>
              <a:rPr lang="fa-IR" altLang="en-US" sz="2000" b="1">
                <a:cs typeface="2  Zar" pitchFamily="2" charset="-78"/>
              </a:rPr>
              <a:t> ) : </a:t>
            </a:r>
            <a:r>
              <a:rPr lang="fa-IR" altLang="en-US" sz="2000">
                <a:cs typeface="2  Zar" pitchFamily="2" charset="-78"/>
              </a:rPr>
              <a:t>با افزايش موليبدن استحكام كششي در حرارت بالا و مقاومت به خوردگي افزايش مي يابد.</a:t>
            </a:r>
            <a:endParaRPr lang="en-US" altLang="en-US" sz="20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68611">
                                            <p:txEl>
                                              <p:pRg st="2" end="2"/>
                                            </p:txEl>
                                          </p:spTgt>
                                        </p:tgtEl>
                                        <p:attrNameLst>
                                          <p:attrName>style.visibility</p:attrName>
                                        </p:attrNameLst>
                                      </p:cBhvr>
                                      <p:to>
                                        <p:strVal val="visible"/>
                                      </p:to>
                                    </p:set>
                                    <p:animEffect transition="in" filter="diamond(in)">
                                      <p:cBhvr>
                                        <p:cTn id="13" dur="2000"/>
                                        <p:tgtEl>
                                          <p:spTgt spid="68611">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68611">
                                            <p:txEl>
                                              <p:pRg st="3" end="3"/>
                                            </p:txEl>
                                          </p:spTgt>
                                        </p:tgtEl>
                                        <p:attrNameLst>
                                          <p:attrName>style.visibility</p:attrName>
                                        </p:attrNameLst>
                                      </p:cBhvr>
                                      <p:to>
                                        <p:strVal val="visible"/>
                                      </p:to>
                                    </p:set>
                                    <p:animEffect transition="in" filter="diamond(in)">
                                      <p:cBhvr>
                                        <p:cTn id="16" dur="2000"/>
                                        <p:tgtEl>
                                          <p:spTgt spid="68611">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68611">
                                            <p:txEl>
                                              <p:pRg st="4" end="4"/>
                                            </p:txEl>
                                          </p:spTgt>
                                        </p:tgtEl>
                                        <p:attrNameLst>
                                          <p:attrName>style.visibility</p:attrName>
                                        </p:attrNameLst>
                                      </p:cBhvr>
                                      <p:to>
                                        <p:strVal val="visible"/>
                                      </p:to>
                                    </p:set>
                                    <p:animEffect transition="in" filter="diamond(in)">
                                      <p:cBhvr>
                                        <p:cTn id="19" dur="2000"/>
                                        <p:tgtEl>
                                          <p:spTgt spid="68611">
                                            <p:txEl>
                                              <p:pRg st="4" end="4"/>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68611">
                                            <p:txEl>
                                              <p:pRg st="5" end="5"/>
                                            </p:txEl>
                                          </p:spTgt>
                                        </p:tgtEl>
                                        <p:attrNameLst>
                                          <p:attrName>style.visibility</p:attrName>
                                        </p:attrNameLst>
                                      </p:cBhvr>
                                      <p:to>
                                        <p:strVal val="visible"/>
                                      </p:to>
                                    </p:set>
                                    <p:animEffect transition="in" filter="diamond(in)">
                                      <p:cBhvr>
                                        <p:cTn id="22" dur="2000"/>
                                        <p:tgtEl>
                                          <p:spTgt spid="68611">
                                            <p:txEl>
                                              <p:pRg st="5" end="5"/>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68611">
                                            <p:txEl>
                                              <p:pRg st="6" end="6"/>
                                            </p:txEl>
                                          </p:spTgt>
                                        </p:tgtEl>
                                        <p:attrNameLst>
                                          <p:attrName>style.visibility</p:attrName>
                                        </p:attrNameLst>
                                      </p:cBhvr>
                                      <p:to>
                                        <p:strVal val="visible"/>
                                      </p:to>
                                    </p:set>
                                    <p:animEffect transition="in" filter="diamond(in)">
                                      <p:cBhvr>
                                        <p:cTn id="25" dur="2000"/>
                                        <p:tgtEl>
                                          <p:spTgt spid="68611">
                                            <p:txEl>
                                              <p:pRg st="6" end="6"/>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68611">
                                            <p:txEl>
                                              <p:pRg st="7" end="7"/>
                                            </p:txEl>
                                          </p:spTgt>
                                        </p:tgtEl>
                                        <p:attrNameLst>
                                          <p:attrName>style.visibility</p:attrName>
                                        </p:attrNameLst>
                                      </p:cBhvr>
                                      <p:to>
                                        <p:strVal val="visible"/>
                                      </p:to>
                                    </p:set>
                                    <p:animEffect transition="in" filter="diamond(in)">
                                      <p:cBhvr>
                                        <p:cTn id="28" dur="2000"/>
                                        <p:tgtEl>
                                          <p:spTgt spid="68611">
                                            <p:txEl>
                                              <p:pRg st="7" end="7"/>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68611">
                                            <p:txEl>
                                              <p:pRg st="8" end="8"/>
                                            </p:txEl>
                                          </p:spTgt>
                                        </p:tgtEl>
                                        <p:attrNameLst>
                                          <p:attrName>style.visibility</p:attrName>
                                        </p:attrNameLst>
                                      </p:cBhvr>
                                      <p:to>
                                        <p:strVal val="visible"/>
                                      </p:to>
                                    </p:set>
                                    <p:animEffect transition="in" filter="diamond(in)">
                                      <p:cBhvr>
                                        <p:cTn id="31" dur="2000"/>
                                        <p:tgtEl>
                                          <p:spTgt spid="68611">
                                            <p:txEl>
                                              <p:pRg st="8" end="8"/>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68611">
                                            <p:txEl>
                                              <p:pRg st="9" end="9"/>
                                            </p:txEl>
                                          </p:spTgt>
                                        </p:tgtEl>
                                        <p:attrNameLst>
                                          <p:attrName>style.visibility</p:attrName>
                                        </p:attrNameLst>
                                      </p:cBhvr>
                                      <p:to>
                                        <p:strVal val="visible"/>
                                      </p:to>
                                    </p:set>
                                    <p:animEffect transition="in" filter="diamond(in)">
                                      <p:cBhvr>
                                        <p:cTn id="34" dur="2000"/>
                                        <p:tgtEl>
                                          <p:spTgt spid="68611">
                                            <p:txEl>
                                              <p:pRg st="9" end="9"/>
                                            </p:txEl>
                                          </p:spTgt>
                                        </p:tgtEl>
                                      </p:cBhvr>
                                    </p:animEffect>
                                  </p:childTnLst>
                                </p:cTn>
                              </p:par>
                              <p:par>
                                <p:cTn id="35" presetID="8" presetClass="entr" presetSubtype="16" fill="hold" nodeType="withEffect">
                                  <p:stCondLst>
                                    <p:cond delay="0"/>
                                  </p:stCondLst>
                                  <p:childTnLst>
                                    <p:set>
                                      <p:cBhvr>
                                        <p:cTn id="36" dur="1" fill="hold">
                                          <p:stCondLst>
                                            <p:cond delay="0"/>
                                          </p:stCondLst>
                                        </p:cTn>
                                        <p:tgtEl>
                                          <p:spTgt spid="68611">
                                            <p:txEl>
                                              <p:pRg st="10" end="10"/>
                                            </p:txEl>
                                          </p:spTgt>
                                        </p:tgtEl>
                                        <p:attrNameLst>
                                          <p:attrName>style.visibility</p:attrName>
                                        </p:attrNameLst>
                                      </p:cBhvr>
                                      <p:to>
                                        <p:strVal val="visible"/>
                                      </p:to>
                                    </p:set>
                                    <p:animEffect transition="in" filter="diamond(in)">
                                      <p:cBhvr>
                                        <p:cTn id="37" dur="2000"/>
                                        <p:tgtEl>
                                          <p:spTgt spid="686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250825" y="188913"/>
            <a:ext cx="8713788" cy="6669087"/>
          </a:xfrm>
        </p:spPr>
        <p:txBody>
          <a:bodyPr/>
          <a:lstStyle/>
          <a:p>
            <a:pPr algn="ctr">
              <a:lnSpc>
                <a:spcPct val="80000"/>
              </a:lnSpc>
              <a:buFontTx/>
              <a:buNone/>
            </a:pPr>
            <a:r>
              <a:rPr lang="fa-IR" altLang="en-US" sz="2400" b="1">
                <a:solidFill>
                  <a:srgbClr val="0033CC"/>
                </a:solidFill>
                <a:cs typeface="2  Zar" pitchFamily="2" charset="-78"/>
              </a:rPr>
              <a:t>تأثير رطوبت بر روكش الكترودها</a:t>
            </a:r>
          </a:p>
          <a:p>
            <a:pPr algn="ctr">
              <a:lnSpc>
                <a:spcPct val="80000"/>
              </a:lnSpc>
              <a:buFontTx/>
              <a:buNone/>
            </a:pPr>
            <a:endParaRPr lang="fa-IR" altLang="en-US" sz="2400">
              <a:solidFill>
                <a:srgbClr val="0033CC"/>
              </a:solidFill>
              <a:cs typeface="2  Zar" pitchFamily="2" charset="-78"/>
            </a:endParaRPr>
          </a:p>
          <a:p>
            <a:pPr>
              <a:lnSpc>
                <a:spcPct val="80000"/>
              </a:lnSpc>
              <a:buFontTx/>
              <a:buNone/>
            </a:pPr>
            <a:r>
              <a:rPr lang="fa-IR" altLang="en-US" sz="2000">
                <a:cs typeface="2  Zar" pitchFamily="2" charset="-78"/>
              </a:rPr>
              <a:t>   وجود رطوبت بيش از حد در روپوش الكترود ، معايب بسياري را در جوش بدست آمده بوجود مي آورد ، به همين دليل بايد در خشك نگه داشتن الكترودها كوشش بسياري به عمل آورد. </a:t>
            </a:r>
          </a:p>
          <a:p>
            <a:pPr>
              <a:lnSpc>
                <a:spcPct val="80000"/>
              </a:lnSpc>
              <a:buFontTx/>
              <a:buNone/>
            </a:pPr>
            <a:r>
              <a:rPr lang="fa-IR" altLang="en-US" sz="2000">
                <a:cs typeface="2  Zar" pitchFamily="2" charset="-78"/>
              </a:rPr>
              <a:t>   به طور كلي ، الكترودها پس از ساخت و خروج از كارخانة سازنده ، آمادة جذب رطوبت از اتمسفر مي باشند. اگر ميزان رطوبت نسبي هوا ، بيش از 80 درصد باشد ، روپوش الكترود ، جذب رطوبت را با شدت آغاز مي كند و اگر اين ميزان از 90 درصد بيشتر شود ، جذب رطوبت شدت بسيار زيادي پيدا خواهد كرد. الكترودهاي قليايي به طور معمول در شرايطي كه فقط 24 ساعت در معرض رطوبت قرار بگيرند ، كاملاً مرطوب شده و غير قابل استفاده مي باشند. و در صورتي كه درصد رطوبت از 80 درصد كمتر باشد ، مدت زمان لازم براي تخريب روكش الكترودهاي قليايي ، يك هفته در معرض هوا قرار داشتن است. فقط در صورتي كه رطوبت نسبي هوا كمتر از 40 درصد باشد ، الكترودها هيچگونه آسيبي نخواهند ديد. </a:t>
            </a:r>
          </a:p>
          <a:p>
            <a:pPr>
              <a:lnSpc>
                <a:spcPct val="80000"/>
              </a:lnSpc>
              <a:buFontTx/>
              <a:buNone/>
            </a:pPr>
            <a:r>
              <a:rPr lang="fa-IR" altLang="en-US" sz="2400">
                <a:solidFill>
                  <a:srgbClr val="0033CC"/>
                </a:solidFill>
                <a:cs typeface="2  Zar" pitchFamily="2" charset="-78"/>
              </a:rPr>
              <a:t> </a:t>
            </a:r>
            <a:r>
              <a:rPr lang="fa-IR" altLang="en-US" sz="2400" b="1">
                <a:solidFill>
                  <a:srgbClr val="0033CC"/>
                </a:solidFill>
                <a:cs typeface="2  Zar" pitchFamily="2" charset="-78"/>
              </a:rPr>
              <a:t>حداكثر شدت جريان مجاز ( </a:t>
            </a:r>
            <a:r>
              <a:rPr lang="en-US" altLang="en-US" sz="2400" b="1">
                <a:solidFill>
                  <a:srgbClr val="0033CC"/>
                </a:solidFill>
                <a:cs typeface="2  Zar" pitchFamily="2" charset="-78"/>
              </a:rPr>
              <a:t>Permissibly Maximum Current</a:t>
            </a:r>
            <a:r>
              <a:rPr lang="fa-IR" altLang="en-US" sz="2400" b="1">
                <a:solidFill>
                  <a:srgbClr val="0033CC"/>
                </a:solidFill>
                <a:cs typeface="2  Zar" pitchFamily="2" charset="-78"/>
              </a:rPr>
              <a:t> ) :</a:t>
            </a:r>
            <a:endParaRPr lang="fa-IR" altLang="en-US" sz="2400">
              <a:solidFill>
                <a:srgbClr val="0033CC"/>
              </a:solidFill>
              <a:cs typeface="2  Zar" pitchFamily="2" charset="-78"/>
            </a:endParaRPr>
          </a:p>
          <a:p>
            <a:pPr>
              <a:lnSpc>
                <a:spcPct val="80000"/>
              </a:lnSpc>
              <a:buFontTx/>
              <a:buNone/>
            </a:pPr>
            <a:r>
              <a:rPr lang="fa-IR" altLang="en-US" sz="2000"/>
              <a:t>   </a:t>
            </a:r>
          </a:p>
          <a:p>
            <a:pPr>
              <a:lnSpc>
                <a:spcPct val="80000"/>
              </a:lnSpc>
              <a:buFontTx/>
              <a:buNone/>
            </a:pPr>
            <a:r>
              <a:rPr lang="fa-IR" altLang="en-US" sz="2000">
                <a:cs typeface="2  Zar" pitchFamily="2" charset="-78"/>
              </a:rPr>
              <a:t>هر چه شدت جريان جوشكاري بيشتر باشد ، مقدار فلز ذوب و رسوب بيشتر و در نتيجه راندمان ذوب يا رسوب افزايش پيدا مي كند. اما اگر شدت جريان از حد تعيين شده براي هر الكترود تجاوز نمايد ، افزايش پاشش ، جرقه ، اكسايش و حتي تبخير مذاب  را در پي داشته و علاوه بر كاهش بازدهي ، كيفيت سطح و ظاهر نامناسبي در سطح و كناره هاي خط جوش را پديد مي آورد. همچنين به دليل افزايش بيش از حد درجه حرارت در مغزي الكترود ( به دليل وجود مقاومت الكتريكي ) ، طول زيادي از الكترود ذوب نشده ، سرخ شده و حتي ممكن است به جدايش و ترك برداشتن روكش الكترود از سطح مغزي آن منجر شود كه اين به نوبة خود ، سبب ريزش روكش جامد به درون حوضچة جوش و باقي ماندن سرباره در جوش و نيز كاهش ظرفيت هاي حفاظتي از حوضچة جوش و در نتيجه ورود گازهاي اتمسفري به درون حوضچه خواهد شد. از اين رو بايد در زمان انتخاب شدت جريان جوشكاري و با در منظر گرفتن كلية پارامترهاي مرتبط مثل جنس الكترود ، جنس روكش ، ضخامت روكش ، قطر الكترود ، طول الكترود و غيره ، همواره حداقل شدت جريان مورد نياز را به كار بست.</a:t>
            </a:r>
            <a:endParaRPr lang="en-US" altLang="en-US" sz="20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wipe(down)">
                                      <p:cBhvr>
                                        <p:cTn id="7" dur="500"/>
                                        <p:tgtEl>
                                          <p:spTgt spid="69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9635">
                                            <p:txEl>
                                              <p:pRg st="2" end="2"/>
                                            </p:txEl>
                                          </p:spTgt>
                                        </p:tgtEl>
                                        <p:attrNameLst>
                                          <p:attrName>style.visibility</p:attrName>
                                        </p:attrNameLst>
                                      </p:cBhvr>
                                      <p:to>
                                        <p:strVal val="visible"/>
                                      </p:to>
                                    </p:set>
                                    <p:animEffect transition="in" filter="wipe(down)">
                                      <p:cBhvr>
                                        <p:cTn id="12" dur="500"/>
                                        <p:tgtEl>
                                          <p:spTgt spid="69635">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9635">
                                            <p:txEl>
                                              <p:pRg st="3" end="3"/>
                                            </p:txEl>
                                          </p:spTgt>
                                        </p:tgtEl>
                                        <p:attrNameLst>
                                          <p:attrName>style.visibility</p:attrName>
                                        </p:attrNameLst>
                                      </p:cBhvr>
                                      <p:to>
                                        <p:strVal val="visible"/>
                                      </p:to>
                                    </p:set>
                                    <p:animEffect transition="in" filter="wipe(down)">
                                      <p:cBhvr>
                                        <p:cTn id="15" dur="500"/>
                                        <p:tgtEl>
                                          <p:spTgt spid="6963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9635">
                                            <p:txEl>
                                              <p:pRg st="4" end="4"/>
                                            </p:txEl>
                                          </p:spTgt>
                                        </p:tgtEl>
                                        <p:attrNameLst>
                                          <p:attrName>style.visibility</p:attrName>
                                        </p:attrNameLst>
                                      </p:cBhvr>
                                      <p:to>
                                        <p:strVal val="visible"/>
                                      </p:to>
                                    </p:set>
                                    <p:animEffect transition="in" filter="fade">
                                      <p:cBhvr>
                                        <p:cTn id="20" dur="2000"/>
                                        <p:tgtEl>
                                          <p:spTgt spid="69635">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nodeType="clickEffect">
                                  <p:stCondLst>
                                    <p:cond delay="0"/>
                                  </p:stCondLst>
                                  <p:childTnLst>
                                    <p:set>
                                      <p:cBhvr>
                                        <p:cTn id="24" dur="1" fill="hold">
                                          <p:stCondLst>
                                            <p:cond delay="0"/>
                                          </p:stCondLst>
                                        </p:cTn>
                                        <p:tgtEl>
                                          <p:spTgt spid="69635">
                                            <p:txEl>
                                              <p:pRg st="6" end="6"/>
                                            </p:txEl>
                                          </p:spTgt>
                                        </p:tgtEl>
                                        <p:attrNameLst>
                                          <p:attrName>style.visibility</p:attrName>
                                        </p:attrNameLst>
                                      </p:cBhvr>
                                      <p:to>
                                        <p:strVal val="visible"/>
                                      </p:to>
                                    </p:set>
                                    <p:animEffect transition="in" filter="randombar(horizontal)">
                                      <p:cBhvr>
                                        <p:cTn id="25" dur="500"/>
                                        <p:tgtEl>
                                          <p:spTgt spid="696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250825" y="188913"/>
            <a:ext cx="8642350" cy="6408737"/>
          </a:xfrm>
        </p:spPr>
        <p:txBody>
          <a:bodyPr/>
          <a:lstStyle/>
          <a:p>
            <a:pPr algn="ctr">
              <a:lnSpc>
                <a:spcPct val="80000"/>
              </a:lnSpc>
              <a:buFontTx/>
              <a:buNone/>
            </a:pPr>
            <a:r>
              <a:rPr lang="fa-IR" altLang="en-US" sz="2400" b="1">
                <a:solidFill>
                  <a:srgbClr val="0033CC"/>
                </a:solidFill>
                <a:cs typeface="2  Zar" pitchFamily="2" charset="-78"/>
              </a:rPr>
              <a:t>انواع جريان در جوشكاري :</a:t>
            </a:r>
          </a:p>
          <a:p>
            <a:pPr algn="ctr">
              <a:lnSpc>
                <a:spcPct val="80000"/>
              </a:lnSpc>
              <a:buFontTx/>
              <a:buNone/>
            </a:pPr>
            <a:endParaRPr lang="fa-IR" altLang="en-US" sz="2400">
              <a:solidFill>
                <a:srgbClr val="0033CC"/>
              </a:solidFill>
              <a:cs typeface="2  Zar" pitchFamily="2" charset="-78"/>
            </a:endParaRPr>
          </a:p>
          <a:p>
            <a:pPr>
              <a:lnSpc>
                <a:spcPct val="80000"/>
              </a:lnSpc>
              <a:buFontTx/>
              <a:buNone/>
            </a:pPr>
            <a:r>
              <a:rPr lang="fa-IR" altLang="en-US" sz="2000">
                <a:cs typeface="2  Zar" pitchFamily="2" charset="-78"/>
              </a:rPr>
              <a:t>در جوشكاري با قوس الكتريكي از دو نوع جريان جهت تشكيل قوس مي توان استفاده كرد كه عبارتند از :</a:t>
            </a:r>
          </a:p>
          <a:p>
            <a:pPr>
              <a:lnSpc>
                <a:spcPct val="80000"/>
              </a:lnSpc>
              <a:buFontTx/>
              <a:buNone/>
            </a:pPr>
            <a:endParaRPr lang="fa-IR" altLang="en-US" sz="2000" b="1">
              <a:cs typeface="2  Zar" pitchFamily="2" charset="-78"/>
            </a:endParaRPr>
          </a:p>
          <a:p>
            <a:pPr algn="ctr">
              <a:lnSpc>
                <a:spcPct val="80000"/>
              </a:lnSpc>
              <a:buFontTx/>
              <a:buNone/>
            </a:pPr>
            <a:r>
              <a:rPr lang="fa-IR" altLang="en-US" sz="2400" b="1">
                <a:solidFill>
                  <a:srgbClr val="0033CC"/>
                </a:solidFill>
                <a:cs typeface="2  Zar" pitchFamily="2" charset="-78"/>
              </a:rPr>
              <a:t>جريان متناوب ( </a:t>
            </a:r>
            <a:r>
              <a:rPr lang="en-US" altLang="en-US" sz="2400" b="1">
                <a:solidFill>
                  <a:srgbClr val="0033CC"/>
                </a:solidFill>
                <a:cs typeface="2  Zar" pitchFamily="2" charset="-78"/>
              </a:rPr>
              <a:t>Alter Native Current</a:t>
            </a:r>
            <a:r>
              <a:rPr lang="fa-IR" altLang="en-US" sz="2400" b="1">
                <a:solidFill>
                  <a:srgbClr val="0033CC"/>
                </a:solidFill>
                <a:cs typeface="2  Zar" pitchFamily="2" charset="-78"/>
              </a:rPr>
              <a:t> ) :</a:t>
            </a:r>
            <a:r>
              <a:rPr lang="fa-IR" altLang="en-US" sz="2400" b="1">
                <a:cs typeface="2  Zar" pitchFamily="2" charset="-78"/>
              </a:rPr>
              <a:t> </a:t>
            </a:r>
          </a:p>
          <a:p>
            <a:pPr>
              <a:lnSpc>
                <a:spcPct val="80000"/>
              </a:lnSpc>
              <a:buFontTx/>
              <a:buNone/>
            </a:pPr>
            <a:r>
              <a:rPr lang="fa-IR" altLang="en-US" sz="2000">
                <a:cs typeface="2  Zar" pitchFamily="2" charset="-78"/>
              </a:rPr>
              <a:t>جريان الكتريكي كه مقدار و جهت آن به طور مداوم و با يك تناوب خاص تغيير مي كند و معمولاً اين تناوب به شكل سينوسي است. اين جريان با علامت اختصاري ”</a:t>
            </a:r>
          </a:p>
          <a:p>
            <a:pPr>
              <a:lnSpc>
                <a:spcPct val="80000"/>
              </a:lnSpc>
              <a:buFontTx/>
              <a:buNone/>
            </a:pPr>
            <a:r>
              <a:rPr lang="fa-IR" altLang="en-US" sz="2000">
                <a:cs typeface="2  Zar" pitchFamily="2" charset="-78"/>
              </a:rPr>
              <a:t> </a:t>
            </a:r>
            <a:r>
              <a:rPr lang="en-US" altLang="en-US" sz="2000">
                <a:cs typeface="2  Zar" pitchFamily="2" charset="-78"/>
              </a:rPr>
              <a:t>AC</a:t>
            </a:r>
            <a:r>
              <a:rPr lang="fa-IR" altLang="en-US" sz="2000">
                <a:cs typeface="2  Zar" pitchFamily="2" charset="-78"/>
              </a:rPr>
              <a:t> " نشان داده مي شود.</a:t>
            </a:r>
            <a:endParaRPr lang="fa-IR" altLang="en-US" sz="2000" b="1">
              <a:cs typeface="2  Zar" pitchFamily="2" charset="-78"/>
            </a:endParaRPr>
          </a:p>
          <a:p>
            <a:pPr>
              <a:lnSpc>
                <a:spcPct val="80000"/>
              </a:lnSpc>
              <a:buFontTx/>
              <a:buNone/>
            </a:pPr>
            <a:r>
              <a:rPr lang="fa-IR" altLang="en-US" sz="2400" b="1">
                <a:solidFill>
                  <a:srgbClr val="0033CC"/>
                </a:solidFill>
                <a:cs typeface="2  Zar" pitchFamily="2" charset="-78"/>
              </a:rPr>
              <a:t>   </a:t>
            </a:r>
            <a:r>
              <a:rPr lang="fa-IR" altLang="en-US" sz="2000" b="1">
                <a:solidFill>
                  <a:srgbClr val="FF3300"/>
                </a:solidFill>
                <a:cs typeface="2  Zar" pitchFamily="2" charset="-78"/>
              </a:rPr>
              <a:t>محاسن و معايب جريان متناوب ( </a:t>
            </a:r>
            <a:r>
              <a:rPr lang="en-US" altLang="en-US" sz="2000" b="1">
                <a:solidFill>
                  <a:srgbClr val="FF3300"/>
                </a:solidFill>
                <a:cs typeface="2  Zar" pitchFamily="2" charset="-78"/>
              </a:rPr>
              <a:t>AC</a:t>
            </a:r>
            <a:r>
              <a:rPr lang="fa-IR" altLang="en-US" sz="2000" b="1">
                <a:solidFill>
                  <a:srgbClr val="FF3300"/>
                </a:solidFill>
                <a:cs typeface="2  Zar" pitchFamily="2" charset="-78"/>
              </a:rPr>
              <a:t> ) :</a:t>
            </a:r>
            <a:endParaRPr lang="fa-IR" altLang="en-US" sz="2000">
              <a:solidFill>
                <a:srgbClr val="FF3300"/>
              </a:solidFill>
              <a:cs typeface="2  Zar" pitchFamily="2" charset="-78"/>
            </a:endParaRPr>
          </a:p>
          <a:p>
            <a:pPr>
              <a:lnSpc>
                <a:spcPct val="80000"/>
              </a:lnSpc>
              <a:buFontTx/>
              <a:buNone/>
            </a:pPr>
            <a:r>
              <a:rPr lang="fa-IR" altLang="en-US" sz="2000">
                <a:cs typeface="2  Zar" pitchFamily="2" charset="-78"/>
              </a:rPr>
              <a:t> از جريان هاي متناوب در جوشكاري به طور گسترده استفاده مي شود و داراي مزايا و معايبي به شرح زير مي باشد :</a:t>
            </a:r>
          </a:p>
          <a:p>
            <a:pPr>
              <a:lnSpc>
                <a:spcPct val="80000"/>
              </a:lnSpc>
            </a:pPr>
            <a:r>
              <a:rPr lang="fa-IR" altLang="en-US" sz="2000">
                <a:cs typeface="2  Zar" pitchFamily="2" charset="-78"/>
              </a:rPr>
              <a:t>ترانسفورماتورهاي جوشكاري ( </a:t>
            </a:r>
            <a:r>
              <a:rPr lang="en-US" altLang="en-US" sz="2000">
                <a:cs typeface="2  Zar" pitchFamily="2" charset="-78"/>
              </a:rPr>
              <a:t>AC</a:t>
            </a:r>
            <a:r>
              <a:rPr lang="fa-IR" altLang="en-US" sz="2000">
                <a:cs typeface="2  Zar" pitchFamily="2" charset="-78"/>
              </a:rPr>
              <a:t> ) به مراتب از دينام هاي جوشكاري و ركتيفايرها ( </a:t>
            </a:r>
            <a:r>
              <a:rPr lang="en-US" altLang="en-US" sz="2000">
                <a:cs typeface="2  Zar" pitchFamily="2" charset="-78"/>
              </a:rPr>
              <a:t>DC</a:t>
            </a:r>
            <a:r>
              <a:rPr lang="fa-IR" altLang="en-US" sz="2000">
                <a:cs typeface="2  Zar" pitchFamily="2" charset="-78"/>
              </a:rPr>
              <a:t> ) ارزانتر هستند.</a:t>
            </a:r>
          </a:p>
          <a:p>
            <a:pPr>
              <a:lnSpc>
                <a:spcPct val="80000"/>
              </a:lnSpc>
            </a:pPr>
            <a:r>
              <a:rPr lang="fa-IR" altLang="en-US" sz="2000">
                <a:cs typeface="2  Zar" pitchFamily="2" charset="-78"/>
              </a:rPr>
              <a:t>هزينة نگهداري و تعمير ترانسفورماتور جوشكاري كمتر است.</a:t>
            </a:r>
          </a:p>
          <a:p>
            <a:pPr>
              <a:lnSpc>
                <a:spcPct val="80000"/>
              </a:lnSpc>
            </a:pPr>
            <a:r>
              <a:rPr lang="fa-IR" altLang="en-US" sz="2000">
                <a:cs typeface="2  Zar" pitchFamily="2" charset="-78"/>
              </a:rPr>
              <a:t>ضريب بهرة الكتريكي جريان متناوب در جوشكاري بيشتر است.</a:t>
            </a:r>
          </a:p>
          <a:p>
            <a:pPr>
              <a:lnSpc>
                <a:spcPct val="80000"/>
              </a:lnSpc>
            </a:pPr>
            <a:r>
              <a:rPr lang="fa-IR" altLang="en-US" sz="2000">
                <a:cs typeface="2  Zar" pitchFamily="2" charset="-78"/>
              </a:rPr>
              <a:t>وزش قوس وجود ندارد.</a:t>
            </a:r>
          </a:p>
          <a:p>
            <a:pPr>
              <a:lnSpc>
                <a:spcPct val="80000"/>
              </a:lnSpc>
            </a:pPr>
            <a:r>
              <a:rPr lang="fa-IR" altLang="en-US" sz="2000">
                <a:cs typeface="2  Zar" pitchFamily="2" charset="-78"/>
              </a:rPr>
              <a:t>حرارت در قطعه كار و الكترود به طور مساوي توزيع مي شود.</a:t>
            </a:r>
          </a:p>
          <a:p>
            <a:pPr>
              <a:lnSpc>
                <a:spcPct val="80000"/>
              </a:lnSpc>
            </a:pPr>
            <a:r>
              <a:rPr lang="fa-IR" altLang="en-US" sz="2400">
                <a:cs typeface="2  Zar" pitchFamily="2" charset="-78"/>
              </a:rPr>
              <a:t>امكان تغيير قطب وجود ندارد.</a:t>
            </a:r>
          </a:p>
          <a:p>
            <a:pPr>
              <a:lnSpc>
                <a:spcPct val="80000"/>
              </a:lnSpc>
            </a:pPr>
            <a:r>
              <a:rPr lang="fa-IR" altLang="en-US" sz="2400">
                <a:cs typeface="2  Zar" pitchFamily="2" charset="-78"/>
              </a:rPr>
              <a:t>بعضي از الكترودها را نمي توان با اين جريان جوشكاري كرد.</a:t>
            </a:r>
          </a:p>
          <a:p>
            <a:pPr>
              <a:lnSpc>
                <a:spcPct val="80000"/>
              </a:lnSpc>
            </a:pPr>
            <a:r>
              <a:rPr lang="fa-IR" altLang="en-US" sz="2400">
                <a:cs typeface="2  Zar" pitchFamily="2" charset="-78"/>
              </a:rPr>
              <a:t>جريان متناوب براي جوشكاري بعضي از فلزات مناسب نيست.</a:t>
            </a:r>
          </a:p>
          <a:p>
            <a:pPr>
              <a:lnSpc>
                <a:spcPct val="80000"/>
              </a:lnSpc>
            </a:pPr>
            <a:r>
              <a:rPr lang="fa-IR" altLang="en-US" sz="2400">
                <a:cs typeface="2  Zar" pitchFamily="2" charset="-78"/>
              </a:rPr>
              <a:t>قوس در جريان </a:t>
            </a:r>
            <a:r>
              <a:rPr lang="en-US" altLang="en-US" sz="2400">
                <a:cs typeface="2  Zar" pitchFamily="2" charset="-78"/>
              </a:rPr>
              <a:t>AC</a:t>
            </a:r>
            <a:r>
              <a:rPr lang="fa-IR" altLang="en-US" sz="2400">
                <a:cs typeface="2  Zar" pitchFamily="2" charset="-78"/>
              </a:rPr>
              <a:t> ناآرام مي باشد.</a:t>
            </a:r>
            <a:endParaRPr lang="fa-IR" altLang="en-US" sz="2400" b="1">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randombar(horizontal)">
                                      <p:cBhvr>
                                        <p:cTn id="7" dur="5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0659">
                                            <p:txEl>
                                              <p:pRg st="2" end="2"/>
                                            </p:txEl>
                                          </p:spTgt>
                                        </p:tgtEl>
                                        <p:attrNameLst>
                                          <p:attrName>style.visibility</p:attrName>
                                        </p:attrNameLst>
                                      </p:cBhvr>
                                      <p:to>
                                        <p:strVal val="visible"/>
                                      </p:to>
                                    </p:set>
                                    <p:animEffect transition="in" filter="wipe(down)">
                                      <p:cBhvr>
                                        <p:cTn id="12" dur="500"/>
                                        <p:tgtEl>
                                          <p:spTgt spid="706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70659">
                                            <p:txEl>
                                              <p:pRg st="4" end="4"/>
                                            </p:txEl>
                                          </p:spTgt>
                                        </p:tgtEl>
                                        <p:attrNameLst>
                                          <p:attrName>style.visibility</p:attrName>
                                        </p:attrNameLst>
                                      </p:cBhvr>
                                      <p:to>
                                        <p:strVal val="visible"/>
                                      </p:to>
                                    </p:set>
                                    <p:animEffect transition="in" filter="strips(downLeft)">
                                      <p:cBhvr>
                                        <p:cTn id="17" dur="500"/>
                                        <p:tgtEl>
                                          <p:spTgt spid="70659">
                                            <p:txEl>
                                              <p:pRg st="4" end="4"/>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70659">
                                            <p:txEl>
                                              <p:pRg st="5" end="5"/>
                                            </p:txEl>
                                          </p:spTgt>
                                        </p:tgtEl>
                                        <p:attrNameLst>
                                          <p:attrName>style.visibility</p:attrName>
                                        </p:attrNameLst>
                                      </p:cBhvr>
                                      <p:to>
                                        <p:strVal val="visible"/>
                                      </p:to>
                                    </p:set>
                                    <p:animEffect transition="in" filter="strips(downLeft)">
                                      <p:cBhvr>
                                        <p:cTn id="20" dur="500"/>
                                        <p:tgtEl>
                                          <p:spTgt spid="70659">
                                            <p:txEl>
                                              <p:pRg st="5" end="5"/>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70659">
                                            <p:txEl>
                                              <p:pRg st="6" end="6"/>
                                            </p:txEl>
                                          </p:spTgt>
                                        </p:tgtEl>
                                        <p:attrNameLst>
                                          <p:attrName>style.visibility</p:attrName>
                                        </p:attrNameLst>
                                      </p:cBhvr>
                                      <p:to>
                                        <p:strVal val="visible"/>
                                      </p:to>
                                    </p:set>
                                    <p:animEffect transition="in" filter="strips(downLeft)">
                                      <p:cBhvr>
                                        <p:cTn id="23" dur="500"/>
                                        <p:tgtEl>
                                          <p:spTgt spid="70659">
                                            <p:txEl>
                                              <p:pRg st="6" end="6"/>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70659">
                                            <p:txEl>
                                              <p:pRg st="7" end="7"/>
                                            </p:txEl>
                                          </p:spTgt>
                                        </p:tgtEl>
                                        <p:attrNameLst>
                                          <p:attrName>style.visibility</p:attrName>
                                        </p:attrNameLst>
                                      </p:cBhvr>
                                      <p:to>
                                        <p:strVal val="visible"/>
                                      </p:to>
                                    </p:set>
                                    <p:animEffect transition="in" filter="strips(downLeft)">
                                      <p:cBhvr>
                                        <p:cTn id="26" dur="500"/>
                                        <p:tgtEl>
                                          <p:spTgt spid="70659">
                                            <p:txEl>
                                              <p:pRg st="7" end="7"/>
                                            </p:txEl>
                                          </p:spTgt>
                                        </p:tgtEl>
                                      </p:cBhvr>
                                    </p:animEffect>
                                  </p:childTnLst>
                                </p:cTn>
                              </p:par>
                              <p:par>
                                <p:cTn id="27" presetID="18" presetClass="entr" presetSubtype="12" fill="hold" nodeType="withEffect">
                                  <p:stCondLst>
                                    <p:cond delay="0"/>
                                  </p:stCondLst>
                                  <p:childTnLst>
                                    <p:set>
                                      <p:cBhvr>
                                        <p:cTn id="28" dur="1" fill="hold">
                                          <p:stCondLst>
                                            <p:cond delay="0"/>
                                          </p:stCondLst>
                                        </p:cTn>
                                        <p:tgtEl>
                                          <p:spTgt spid="70659">
                                            <p:txEl>
                                              <p:pRg st="8" end="8"/>
                                            </p:txEl>
                                          </p:spTgt>
                                        </p:tgtEl>
                                        <p:attrNameLst>
                                          <p:attrName>style.visibility</p:attrName>
                                        </p:attrNameLst>
                                      </p:cBhvr>
                                      <p:to>
                                        <p:strVal val="visible"/>
                                      </p:to>
                                    </p:set>
                                    <p:animEffect transition="in" filter="strips(downLeft)">
                                      <p:cBhvr>
                                        <p:cTn id="29" dur="500"/>
                                        <p:tgtEl>
                                          <p:spTgt spid="70659">
                                            <p:txEl>
                                              <p:pRg st="8" end="8"/>
                                            </p:txEl>
                                          </p:spTgt>
                                        </p:tgtEl>
                                      </p:cBhvr>
                                    </p:animEffect>
                                  </p:childTnLst>
                                </p:cTn>
                              </p:par>
                              <p:par>
                                <p:cTn id="30" presetID="18" presetClass="entr" presetSubtype="12" fill="hold" nodeType="withEffect">
                                  <p:stCondLst>
                                    <p:cond delay="0"/>
                                  </p:stCondLst>
                                  <p:childTnLst>
                                    <p:set>
                                      <p:cBhvr>
                                        <p:cTn id="31" dur="1" fill="hold">
                                          <p:stCondLst>
                                            <p:cond delay="0"/>
                                          </p:stCondLst>
                                        </p:cTn>
                                        <p:tgtEl>
                                          <p:spTgt spid="70659">
                                            <p:txEl>
                                              <p:pRg st="9" end="9"/>
                                            </p:txEl>
                                          </p:spTgt>
                                        </p:tgtEl>
                                        <p:attrNameLst>
                                          <p:attrName>style.visibility</p:attrName>
                                        </p:attrNameLst>
                                      </p:cBhvr>
                                      <p:to>
                                        <p:strVal val="visible"/>
                                      </p:to>
                                    </p:set>
                                    <p:animEffect transition="in" filter="strips(downLeft)">
                                      <p:cBhvr>
                                        <p:cTn id="32" dur="500"/>
                                        <p:tgtEl>
                                          <p:spTgt spid="70659">
                                            <p:txEl>
                                              <p:pRg st="9" end="9"/>
                                            </p:txEl>
                                          </p:spTgt>
                                        </p:tgtEl>
                                      </p:cBhvr>
                                    </p:animEffect>
                                  </p:childTnLst>
                                </p:cTn>
                              </p:par>
                              <p:par>
                                <p:cTn id="33" presetID="18" presetClass="entr" presetSubtype="12" fill="hold" nodeType="withEffect">
                                  <p:stCondLst>
                                    <p:cond delay="0"/>
                                  </p:stCondLst>
                                  <p:childTnLst>
                                    <p:set>
                                      <p:cBhvr>
                                        <p:cTn id="34" dur="1" fill="hold">
                                          <p:stCondLst>
                                            <p:cond delay="0"/>
                                          </p:stCondLst>
                                        </p:cTn>
                                        <p:tgtEl>
                                          <p:spTgt spid="70659">
                                            <p:txEl>
                                              <p:pRg st="10" end="10"/>
                                            </p:txEl>
                                          </p:spTgt>
                                        </p:tgtEl>
                                        <p:attrNameLst>
                                          <p:attrName>style.visibility</p:attrName>
                                        </p:attrNameLst>
                                      </p:cBhvr>
                                      <p:to>
                                        <p:strVal val="visible"/>
                                      </p:to>
                                    </p:set>
                                    <p:animEffect transition="in" filter="strips(downLeft)">
                                      <p:cBhvr>
                                        <p:cTn id="35" dur="500"/>
                                        <p:tgtEl>
                                          <p:spTgt spid="70659">
                                            <p:txEl>
                                              <p:pRg st="10" end="10"/>
                                            </p:txEl>
                                          </p:spTgt>
                                        </p:tgtEl>
                                      </p:cBhvr>
                                    </p:animEffect>
                                  </p:childTnLst>
                                </p:cTn>
                              </p:par>
                              <p:par>
                                <p:cTn id="36" presetID="18" presetClass="entr" presetSubtype="12" fill="hold" nodeType="withEffect">
                                  <p:stCondLst>
                                    <p:cond delay="0"/>
                                  </p:stCondLst>
                                  <p:childTnLst>
                                    <p:set>
                                      <p:cBhvr>
                                        <p:cTn id="37" dur="1" fill="hold">
                                          <p:stCondLst>
                                            <p:cond delay="0"/>
                                          </p:stCondLst>
                                        </p:cTn>
                                        <p:tgtEl>
                                          <p:spTgt spid="70659">
                                            <p:txEl>
                                              <p:pRg st="11" end="11"/>
                                            </p:txEl>
                                          </p:spTgt>
                                        </p:tgtEl>
                                        <p:attrNameLst>
                                          <p:attrName>style.visibility</p:attrName>
                                        </p:attrNameLst>
                                      </p:cBhvr>
                                      <p:to>
                                        <p:strVal val="visible"/>
                                      </p:to>
                                    </p:set>
                                    <p:animEffect transition="in" filter="strips(downLeft)">
                                      <p:cBhvr>
                                        <p:cTn id="38" dur="500"/>
                                        <p:tgtEl>
                                          <p:spTgt spid="70659">
                                            <p:txEl>
                                              <p:pRg st="11" end="11"/>
                                            </p:txEl>
                                          </p:spTgt>
                                        </p:tgtEl>
                                      </p:cBhvr>
                                    </p:animEffect>
                                  </p:childTnLst>
                                </p:cTn>
                              </p:par>
                              <p:par>
                                <p:cTn id="39" presetID="18" presetClass="entr" presetSubtype="12" fill="hold" nodeType="withEffect">
                                  <p:stCondLst>
                                    <p:cond delay="0"/>
                                  </p:stCondLst>
                                  <p:childTnLst>
                                    <p:set>
                                      <p:cBhvr>
                                        <p:cTn id="40" dur="1" fill="hold">
                                          <p:stCondLst>
                                            <p:cond delay="0"/>
                                          </p:stCondLst>
                                        </p:cTn>
                                        <p:tgtEl>
                                          <p:spTgt spid="70659">
                                            <p:txEl>
                                              <p:pRg st="12" end="12"/>
                                            </p:txEl>
                                          </p:spTgt>
                                        </p:tgtEl>
                                        <p:attrNameLst>
                                          <p:attrName>style.visibility</p:attrName>
                                        </p:attrNameLst>
                                      </p:cBhvr>
                                      <p:to>
                                        <p:strVal val="visible"/>
                                      </p:to>
                                    </p:set>
                                    <p:animEffect transition="in" filter="strips(downLeft)">
                                      <p:cBhvr>
                                        <p:cTn id="41" dur="500"/>
                                        <p:tgtEl>
                                          <p:spTgt spid="70659">
                                            <p:txEl>
                                              <p:pRg st="12" end="12"/>
                                            </p:txEl>
                                          </p:spTgt>
                                        </p:tgtEl>
                                      </p:cBhvr>
                                    </p:animEffect>
                                  </p:childTnLst>
                                </p:cTn>
                              </p:par>
                              <p:par>
                                <p:cTn id="42" presetID="18" presetClass="entr" presetSubtype="12" fill="hold" nodeType="withEffect">
                                  <p:stCondLst>
                                    <p:cond delay="0"/>
                                  </p:stCondLst>
                                  <p:childTnLst>
                                    <p:set>
                                      <p:cBhvr>
                                        <p:cTn id="43" dur="1" fill="hold">
                                          <p:stCondLst>
                                            <p:cond delay="0"/>
                                          </p:stCondLst>
                                        </p:cTn>
                                        <p:tgtEl>
                                          <p:spTgt spid="70659">
                                            <p:txEl>
                                              <p:pRg st="13" end="13"/>
                                            </p:txEl>
                                          </p:spTgt>
                                        </p:tgtEl>
                                        <p:attrNameLst>
                                          <p:attrName>style.visibility</p:attrName>
                                        </p:attrNameLst>
                                      </p:cBhvr>
                                      <p:to>
                                        <p:strVal val="visible"/>
                                      </p:to>
                                    </p:set>
                                    <p:animEffect transition="in" filter="strips(downLeft)">
                                      <p:cBhvr>
                                        <p:cTn id="44" dur="500"/>
                                        <p:tgtEl>
                                          <p:spTgt spid="70659">
                                            <p:txEl>
                                              <p:pRg st="13" end="13"/>
                                            </p:txEl>
                                          </p:spTgt>
                                        </p:tgtEl>
                                      </p:cBhvr>
                                    </p:animEffect>
                                  </p:childTnLst>
                                </p:cTn>
                              </p:par>
                              <p:par>
                                <p:cTn id="45" presetID="18" presetClass="entr" presetSubtype="12" fill="hold" nodeType="withEffect">
                                  <p:stCondLst>
                                    <p:cond delay="0"/>
                                  </p:stCondLst>
                                  <p:childTnLst>
                                    <p:set>
                                      <p:cBhvr>
                                        <p:cTn id="46" dur="1" fill="hold">
                                          <p:stCondLst>
                                            <p:cond delay="0"/>
                                          </p:stCondLst>
                                        </p:cTn>
                                        <p:tgtEl>
                                          <p:spTgt spid="70659">
                                            <p:txEl>
                                              <p:pRg st="14" end="14"/>
                                            </p:txEl>
                                          </p:spTgt>
                                        </p:tgtEl>
                                        <p:attrNameLst>
                                          <p:attrName>style.visibility</p:attrName>
                                        </p:attrNameLst>
                                      </p:cBhvr>
                                      <p:to>
                                        <p:strVal val="visible"/>
                                      </p:to>
                                    </p:set>
                                    <p:animEffect transition="in" filter="strips(downLeft)">
                                      <p:cBhvr>
                                        <p:cTn id="47" dur="500"/>
                                        <p:tgtEl>
                                          <p:spTgt spid="70659">
                                            <p:txEl>
                                              <p:pRg st="14" end="14"/>
                                            </p:txEl>
                                          </p:spTgt>
                                        </p:tgtEl>
                                      </p:cBhvr>
                                    </p:animEffect>
                                  </p:childTnLst>
                                </p:cTn>
                              </p:par>
                              <p:par>
                                <p:cTn id="48" presetID="18" presetClass="entr" presetSubtype="12" fill="hold" nodeType="withEffect">
                                  <p:stCondLst>
                                    <p:cond delay="0"/>
                                  </p:stCondLst>
                                  <p:childTnLst>
                                    <p:set>
                                      <p:cBhvr>
                                        <p:cTn id="49" dur="1" fill="hold">
                                          <p:stCondLst>
                                            <p:cond delay="0"/>
                                          </p:stCondLst>
                                        </p:cTn>
                                        <p:tgtEl>
                                          <p:spTgt spid="70659">
                                            <p:txEl>
                                              <p:pRg st="15" end="15"/>
                                            </p:txEl>
                                          </p:spTgt>
                                        </p:tgtEl>
                                        <p:attrNameLst>
                                          <p:attrName>style.visibility</p:attrName>
                                        </p:attrNameLst>
                                      </p:cBhvr>
                                      <p:to>
                                        <p:strVal val="visible"/>
                                      </p:to>
                                    </p:set>
                                    <p:animEffect transition="in" filter="strips(downLeft)">
                                      <p:cBhvr>
                                        <p:cTn id="50" dur="500"/>
                                        <p:tgtEl>
                                          <p:spTgt spid="70659">
                                            <p:txEl>
                                              <p:pRg st="15" end="15"/>
                                            </p:txEl>
                                          </p:spTgt>
                                        </p:tgtEl>
                                      </p:cBhvr>
                                    </p:animEffect>
                                  </p:childTnLst>
                                </p:cTn>
                              </p:par>
                              <p:par>
                                <p:cTn id="51" presetID="18" presetClass="entr" presetSubtype="12" fill="hold" nodeType="withEffect">
                                  <p:stCondLst>
                                    <p:cond delay="0"/>
                                  </p:stCondLst>
                                  <p:childTnLst>
                                    <p:set>
                                      <p:cBhvr>
                                        <p:cTn id="52" dur="1" fill="hold">
                                          <p:stCondLst>
                                            <p:cond delay="0"/>
                                          </p:stCondLst>
                                        </p:cTn>
                                        <p:tgtEl>
                                          <p:spTgt spid="70659">
                                            <p:txEl>
                                              <p:pRg st="16" end="16"/>
                                            </p:txEl>
                                          </p:spTgt>
                                        </p:tgtEl>
                                        <p:attrNameLst>
                                          <p:attrName>style.visibility</p:attrName>
                                        </p:attrNameLst>
                                      </p:cBhvr>
                                      <p:to>
                                        <p:strVal val="visible"/>
                                      </p:to>
                                    </p:set>
                                    <p:animEffect transition="in" filter="strips(downLeft)">
                                      <p:cBhvr>
                                        <p:cTn id="53" dur="500"/>
                                        <p:tgtEl>
                                          <p:spTgt spid="70659">
                                            <p:txEl>
                                              <p:pRg st="16" end="16"/>
                                            </p:txEl>
                                          </p:spTgt>
                                        </p:tgtEl>
                                      </p:cBhvr>
                                    </p:animEffect>
                                  </p:childTnLst>
                                </p:cTn>
                              </p:par>
                              <p:par>
                                <p:cTn id="54" presetID="18" presetClass="entr" presetSubtype="12" fill="hold" nodeType="withEffect">
                                  <p:stCondLst>
                                    <p:cond delay="0"/>
                                  </p:stCondLst>
                                  <p:childTnLst>
                                    <p:set>
                                      <p:cBhvr>
                                        <p:cTn id="55" dur="1" fill="hold">
                                          <p:stCondLst>
                                            <p:cond delay="0"/>
                                          </p:stCondLst>
                                        </p:cTn>
                                        <p:tgtEl>
                                          <p:spTgt spid="70659">
                                            <p:txEl>
                                              <p:pRg st="17" end="17"/>
                                            </p:txEl>
                                          </p:spTgt>
                                        </p:tgtEl>
                                        <p:attrNameLst>
                                          <p:attrName>style.visibility</p:attrName>
                                        </p:attrNameLst>
                                      </p:cBhvr>
                                      <p:to>
                                        <p:strVal val="visible"/>
                                      </p:to>
                                    </p:set>
                                    <p:animEffect transition="in" filter="strips(downLeft)">
                                      <p:cBhvr>
                                        <p:cTn id="56" dur="500"/>
                                        <p:tgtEl>
                                          <p:spTgt spid="70659">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250825" y="260350"/>
            <a:ext cx="8642350" cy="6408738"/>
          </a:xfrm>
        </p:spPr>
        <p:txBody>
          <a:bodyPr/>
          <a:lstStyle/>
          <a:p>
            <a:pPr marL="533400" indent="-533400" algn="ctr">
              <a:buFontTx/>
              <a:buNone/>
            </a:pPr>
            <a:endParaRPr lang="fa-IR" altLang="en-US" sz="2400" b="1">
              <a:solidFill>
                <a:srgbClr val="0033CC"/>
              </a:solidFill>
              <a:cs typeface="2  Zar" pitchFamily="2" charset="-78"/>
            </a:endParaRPr>
          </a:p>
          <a:p>
            <a:pPr marL="533400" indent="-533400" algn="ctr">
              <a:buFontTx/>
              <a:buNone/>
            </a:pPr>
            <a:r>
              <a:rPr lang="fa-IR" altLang="en-US" sz="2400" b="1">
                <a:solidFill>
                  <a:srgbClr val="0033CC"/>
                </a:solidFill>
                <a:cs typeface="2  Zar" pitchFamily="2" charset="-78"/>
              </a:rPr>
              <a:t> جريان مستقيم ( </a:t>
            </a:r>
            <a:r>
              <a:rPr lang="en-US" altLang="en-US" sz="2400" b="1">
                <a:solidFill>
                  <a:srgbClr val="0033CC"/>
                </a:solidFill>
                <a:cs typeface="2  Zar" pitchFamily="2" charset="-78"/>
              </a:rPr>
              <a:t>DC</a:t>
            </a:r>
            <a:r>
              <a:rPr lang="fa-IR" altLang="en-US" sz="2400" b="1">
                <a:solidFill>
                  <a:srgbClr val="0033CC"/>
                </a:solidFill>
                <a:cs typeface="2  Zar" pitchFamily="2" charset="-78"/>
              </a:rPr>
              <a:t> ) : </a:t>
            </a:r>
          </a:p>
          <a:p>
            <a:pPr marL="533400" indent="-533400">
              <a:buFontTx/>
              <a:buNone/>
            </a:pPr>
            <a:r>
              <a:rPr lang="fa-IR" altLang="en-US" sz="2000">
                <a:cs typeface="2  Zar" pitchFamily="2" charset="-78"/>
              </a:rPr>
              <a:t>جريان الكتريكي كه فقط در يك جهت جريان مي يابد.</a:t>
            </a:r>
            <a:endParaRPr lang="fa-IR" altLang="en-US" sz="2000" b="1">
              <a:cs typeface="2  Zar" pitchFamily="2" charset="-78"/>
            </a:endParaRPr>
          </a:p>
          <a:p>
            <a:pPr marL="533400" indent="-533400">
              <a:buFontTx/>
              <a:buNone/>
            </a:pPr>
            <a:endParaRPr lang="fa-IR" altLang="en-US" sz="2000" b="1">
              <a:cs typeface="2  Zar" pitchFamily="2" charset="-78"/>
            </a:endParaRPr>
          </a:p>
          <a:p>
            <a:pPr marL="533400" indent="-533400">
              <a:buFontTx/>
              <a:buNone/>
            </a:pPr>
            <a:r>
              <a:rPr lang="fa-IR" altLang="en-US" sz="2000" b="1">
                <a:solidFill>
                  <a:srgbClr val="FF3300"/>
                </a:solidFill>
                <a:cs typeface="2  Zar" pitchFamily="2" charset="-78"/>
              </a:rPr>
              <a:t>محاسن و معايب جريان مستقيم ( </a:t>
            </a:r>
            <a:r>
              <a:rPr lang="en-US" altLang="en-US" sz="2000" b="1">
                <a:solidFill>
                  <a:srgbClr val="FF3300"/>
                </a:solidFill>
                <a:cs typeface="2  Zar" pitchFamily="2" charset="-78"/>
              </a:rPr>
              <a:t>DC</a:t>
            </a:r>
            <a:r>
              <a:rPr lang="fa-IR" altLang="en-US" sz="2000" b="1">
                <a:solidFill>
                  <a:srgbClr val="FF3300"/>
                </a:solidFill>
                <a:cs typeface="2  Zar" pitchFamily="2" charset="-78"/>
              </a:rPr>
              <a:t> ) :</a:t>
            </a:r>
            <a:endParaRPr lang="fa-IR" altLang="en-US" sz="2000">
              <a:solidFill>
                <a:srgbClr val="FF3300"/>
              </a:solidFill>
              <a:cs typeface="2  Zar" pitchFamily="2" charset="-78"/>
            </a:endParaRPr>
          </a:p>
          <a:p>
            <a:pPr marL="533400" indent="-533400">
              <a:buFontTx/>
              <a:buAutoNum type="arabicPeriod"/>
            </a:pPr>
            <a:r>
              <a:rPr lang="fa-IR" altLang="en-US" sz="2000">
                <a:cs typeface="2  Zar" pitchFamily="2" charset="-78"/>
              </a:rPr>
              <a:t>خطر شوك الكتريكي كمتر است.</a:t>
            </a:r>
          </a:p>
          <a:p>
            <a:pPr marL="533400" indent="-533400">
              <a:buFontTx/>
              <a:buAutoNum type="arabicPeriod"/>
            </a:pPr>
            <a:r>
              <a:rPr lang="fa-IR" altLang="en-US" sz="2000">
                <a:cs typeface="2  Zar" pitchFamily="2" charset="-78"/>
              </a:rPr>
              <a:t>قوس راحت تر تشكيل مي شود و پايدارتر است.</a:t>
            </a:r>
          </a:p>
          <a:p>
            <a:pPr marL="533400" indent="-533400">
              <a:buFontTx/>
              <a:buAutoNum type="arabicPeriod"/>
            </a:pPr>
            <a:r>
              <a:rPr lang="fa-IR" altLang="en-US" sz="2000">
                <a:cs typeface="2  Zar" pitchFamily="2" charset="-78"/>
              </a:rPr>
              <a:t>قوس آرامتر بوده و پاشش ذرات كم است.</a:t>
            </a:r>
          </a:p>
          <a:p>
            <a:pPr marL="533400" indent="-533400">
              <a:buFontTx/>
              <a:buAutoNum type="arabicPeriod"/>
            </a:pPr>
            <a:r>
              <a:rPr lang="fa-IR" altLang="en-US" sz="2000">
                <a:cs typeface="2  Zar" pitchFamily="2" charset="-78"/>
              </a:rPr>
              <a:t>استفاده از انواع الكترودها امكان پذير است.</a:t>
            </a:r>
          </a:p>
          <a:p>
            <a:pPr marL="533400" indent="-533400">
              <a:buFontTx/>
              <a:buAutoNum type="arabicPeriod"/>
            </a:pPr>
            <a:r>
              <a:rPr lang="fa-IR" altLang="en-US" sz="2000">
                <a:cs typeface="2  Zar" pitchFamily="2" charset="-78"/>
              </a:rPr>
              <a:t>جوشكاري با حداقل آمپر امكان پذير است.</a:t>
            </a:r>
          </a:p>
          <a:p>
            <a:pPr marL="533400" indent="-533400">
              <a:buFontTx/>
              <a:buAutoNum type="arabicPeriod"/>
            </a:pPr>
            <a:r>
              <a:rPr lang="fa-IR" altLang="en-US" sz="2000">
                <a:cs typeface="2  Zar" pitchFamily="2" charset="-78"/>
              </a:rPr>
              <a:t>امكان تميز كاري قوس در جريان </a:t>
            </a:r>
            <a:r>
              <a:rPr lang="en-US" altLang="en-US" sz="2000">
                <a:cs typeface="2  Zar" pitchFamily="2" charset="-78"/>
              </a:rPr>
              <a:t>DCRP</a:t>
            </a:r>
            <a:r>
              <a:rPr lang="fa-IR" altLang="en-US" sz="2000">
                <a:cs typeface="2  Zar" pitchFamily="2" charset="-78"/>
              </a:rPr>
              <a:t> وجود دارد. </a:t>
            </a:r>
          </a:p>
          <a:p>
            <a:pPr marL="533400" indent="-533400">
              <a:buFontTx/>
              <a:buAutoNum type="arabicPeriod"/>
            </a:pPr>
            <a:r>
              <a:rPr lang="fa-IR" altLang="en-US" sz="2000">
                <a:cs typeface="2  Zar" pitchFamily="2" charset="-78"/>
              </a:rPr>
              <a:t>امكان تغيير قطب وجود دارد.</a:t>
            </a:r>
          </a:p>
          <a:p>
            <a:pPr marL="533400" indent="-533400">
              <a:buFontTx/>
              <a:buAutoNum type="arabicPeriod"/>
            </a:pPr>
            <a:r>
              <a:rPr lang="fa-IR" altLang="en-US" sz="2000">
                <a:cs typeface="2  Zar" pitchFamily="2" charset="-78"/>
              </a:rPr>
              <a:t>گاهي در جوشكاري با جريان مستقيم پديده اي به نام وزش قوس يا دمش قوس ( انحراف قوس ) وجود دارد كه در زير به شرح اين پديده مي پردازيم : </a:t>
            </a:r>
            <a:endParaRPr lang="en-US" altLang="en-US" sz="2000">
              <a:cs typeface="2  Zar" pitchFamily="2" charset="-78"/>
            </a:endParaRPr>
          </a:p>
          <a:p>
            <a:pPr marL="533400" indent="-533400"/>
            <a:endParaRPr lang="en-US" altLang="en-US" sz="20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animEffect transition="in" filter="randombar(horizontal)">
                                      <p:cBhvr>
                                        <p:cTn id="7" dur="500"/>
                                        <p:tgtEl>
                                          <p:spTgt spid="716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71683">
                                            <p:txEl>
                                              <p:pRg st="2" end="2"/>
                                            </p:txEl>
                                          </p:spTgt>
                                        </p:tgtEl>
                                        <p:attrNameLst>
                                          <p:attrName>style.visibility</p:attrName>
                                        </p:attrNameLst>
                                      </p:cBhvr>
                                      <p:to>
                                        <p:strVal val="visible"/>
                                      </p:to>
                                    </p:set>
                                    <p:anim to="" calcmode="lin" valueType="num">
                                      <p:cBhvr>
                                        <p:cTn id="12" dur="1" fill="hold"/>
                                        <p:tgtEl>
                                          <p:spTgt spid="71683">
                                            <p:txEl>
                                              <p:pRg st="2" end="2"/>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71683">
                                            <p:txEl>
                                              <p:pRg st="4" end="4"/>
                                            </p:txEl>
                                          </p:spTgt>
                                        </p:tgtEl>
                                        <p:attrNameLst>
                                          <p:attrName>style.visibility</p:attrName>
                                        </p:attrNameLst>
                                      </p:cBhvr>
                                      <p:to>
                                        <p:strVal val="visible"/>
                                      </p:to>
                                    </p:set>
                                    <p:anim to="" calcmode="lin" valueType="num">
                                      <p:cBhvr>
                                        <p:cTn id="15" dur="1" fill="hold"/>
                                        <p:tgtEl>
                                          <p:spTgt spid="71683">
                                            <p:txEl>
                                              <p:pRg st="4" end="4"/>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71683">
                                            <p:txEl>
                                              <p:pRg st="5" end="5"/>
                                            </p:txEl>
                                          </p:spTgt>
                                        </p:tgtEl>
                                        <p:attrNameLst>
                                          <p:attrName>style.visibility</p:attrName>
                                        </p:attrNameLst>
                                      </p:cBhvr>
                                      <p:to>
                                        <p:strVal val="visible"/>
                                      </p:to>
                                    </p:set>
                                    <p:anim to="" calcmode="lin" valueType="num">
                                      <p:cBhvr>
                                        <p:cTn id="18" dur="1" fill="hold"/>
                                        <p:tgtEl>
                                          <p:spTgt spid="71683">
                                            <p:txEl>
                                              <p:pRg st="5" end="5"/>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71683">
                                            <p:txEl>
                                              <p:pRg st="6" end="6"/>
                                            </p:txEl>
                                          </p:spTgt>
                                        </p:tgtEl>
                                        <p:attrNameLst>
                                          <p:attrName>style.visibility</p:attrName>
                                        </p:attrNameLst>
                                      </p:cBhvr>
                                      <p:to>
                                        <p:strVal val="visible"/>
                                      </p:to>
                                    </p:set>
                                    <p:anim to="" calcmode="lin" valueType="num">
                                      <p:cBhvr>
                                        <p:cTn id="21" dur="1" fill="hold"/>
                                        <p:tgtEl>
                                          <p:spTgt spid="71683">
                                            <p:txEl>
                                              <p:pRg st="6" end="6"/>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71683">
                                            <p:txEl>
                                              <p:pRg st="7" end="7"/>
                                            </p:txEl>
                                          </p:spTgt>
                                        </p:tgtEl>
                                        <p:attrNameLst>
                                          <p:attrName>style.visibility</p:attrName>
                                        </p:attrNameLst>
                                      </p:cBhvr>
                                      <p:to>
                                        <p:strVal val="visible"/>
                                      </p:to>
                                    </p:set>
                                    <p:anim to="" calcmode="lin" valueType="num">
                                      <p:cBhvr>
                                        <p:cTn id="24" dur="1" fill="hold"/>
                                        <p:tgtEl>
                                          <p:spTgt spid="71683">
                                            <p:txEl>
                                              <p:pRg st="7" end="7"/>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71683">
                                            <p:txEl>
                                              <p:pRg st="8" end="8"/>
                                            </p:txEl>
                                          </p:spTgt>
                                        </p:tgtEl>
                                        <p:attrNameLst>
                                          <p:attrName>style.visibility</p:attrName>
                                        </p:attrNameLst>
                                      </p:cBhvr>
                                      <p:to>
                                        <p:strVal val="visible"/>
                                      </p:to>
                                    </p:set>
                                    <p:anim to="" calcmode="lin" valueType="num">
                                      <p:cBhvr>
                                        <p:cTn id="27" dur="1" fill="hold"/>
                                        <p:tgtEl>
                                          <p:spTgt spid="71683">
                                            <p:txEl>
                                              <p:pRg st="8" end="8"/>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71683">
                                            <p:txEl>
                                              <p:pRg st="9" end="9"/>
                                            </p:txEl>
                                          </p:spTgt>
                                        </p:tgtEl>
                                        <p:attrNameLst>
                                          <p:attrName>style.visibility</p:attrName>
                                        </p:attrNameLst>
                                      </p:cBhvr>
                                      <p:to>
                                        <p:strVal val="visible"/>
                                      </p:to>
                                    </p:set>
                                    <p:anim to="" calcmode="lin" valueType="num">
                                      <p:cBhvr>
                                        <p:cTn id="30" dur="1" fill="hold"/>
                                        <p:tgtEl>
                                          <p:spTgt spid="71683">
                                            <p:txEl>
                                              <p:pRg st="9" end="9"/>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71683">
                                            <p:txEl>
                                              <p:pRg st="10" end="10"/>
                                            </p:txEl>
                                          </p:spTgt>
                                        </p:tgtEl>
                                        <p:attrNameLst>
                                          <p:attrName>style.visibility</p:attrName>
                                        </p:attrNameLst>
                                      </p:cBhvr>
                                      <p:to>
                                        <p:strVal val="visible"/>
                                      </p:to>
                                    </p:set>
                                    <p:anim to="" calcmode="lin" valueType="num">
                                      <p:cBhvr>
                                        <p:cTn id="33" dur="1" fill="hold"/>
                                        <p:tgtEl>
                                          <p:spTgt spid="71683">
                                            <p:txEl>
                                              <p:pRg st="10" end="10"/>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71683">
                                            <p:txEl>
                                              <p:pRg st="11" end="11"/>
                                            </p:txEl>
                                          </p:spTgt>
                                        </p:tgtEl>
                                        <p:attrNameLst>
                                          <p:attrName>style.visibility</p:attrName>
                                        </p:attrNameLst>
                                      </p:cBhvr>
                                      <p:to>
                                        <p:strVal val="visible"/>
                                      </p:to>
                                    </p:set>
                                    <p:anim to="" calcmode="lin" valueType="num">
                                      <p:cBhvr>
                                        <p:cTn id="36" dur="1" fill="hold"/>
                                        <p:tgtEl>
                                          <p:spTgt spid="71683">
                                            <p:txEl>
                                              <p:pRg st="11" end="11"/>
                                            </p:txEl>
                                          </p:spTgt>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71683">
                                            <p:txEl>
                                              <p:pRg st="12" end="12"/>
                                            </p:txEl>
                                          </p:spTgt>
                                        </p:tgtEl>
                                        <p:attrNameLst>
                                          <p:attrName>style.visibility</p:attrName>
                                        </p:attrNameLst>
                                      </p:cBhvr>
                                      <p:to>
                                        <p:strVal val="visible"/>
                                      </p:to>
                                    </p:set>
                                    <p:anim to="" calcmode="lin" valueType="num">
                                      <p:cBhvr>
                                        <p:cTn id="39" dur="1" fill="hold"/>
                                        <p:tgtEl>
                                          <p:spTgt spid="71683">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457200" y="260350"/>
            <a:ext cx="8229600" cy="6337300"/>
          </a:xfrm>
        </p:spPr>
        <p:txBody>
          <a:bodyPr/>
          <a:lstStyle/>
          <a:p>
            <a:pPr marL="609600" indent="-609600">
              <a:buFontTx/>
              <a:buNone/>
            </a:pPr>
            <a:r>
              <a:rPr lang="fa-IR" altLang="en-US" sz="2000" b="1">
                <a:solidFill>
                  <a:srgbClr val="FF3300"/>
                </a:solidFill>
                <a:cs typeface="2  Zar" pitchFamily="2" charset="-78"/>
              </a:rPr>
              <a:t>وزش قوس ( </a:t>
            </a:r>
            <a:r>
              <a:rPr lang="en-US" altLang="en-US" sz="2000" b="1">
                <a:solidFill>
                  <a:srgbClr val="FF3300"/>
                </a:solidFill>
                <a:cs typeface="2  Zar" pitchFamily="2" charset="-78"/>
              </a:rPr>
              <a:t>Arc Blow</a:t>
            </a:r>
            <a:r>
              <a:rPr lang="fa-IR" altLang="en-US" sz="2000" b="1">
                <a:solidFill>
                  <a:srgbClr val="FF3300"/>
                </a:solidFill>
                <a:cs typeface="2  Zar" pitchFamily="2" charset="-78"/>
              </a:rPr>
              <a:t> ) :</a:t>
            </a:r>
            <a:endParaRPr lang="fa-IR" altLang="en-US" sz="2000">
              <a:solidFill>
                <a:srgbClr val="FF3300"/>
              </a:solidFill>
              <a:cs typeface="2  Zar" pitchFamily="2" charset="-78"/>
            </a:endParaRPr>
          </a:p>
          <a:p>
            <a:pPr marL="609600" indent="-609600">
              <a:buFontTx/>
              <a:buNone/>
            </a:pPr>
            <a:r>
              <a:rPr lang="fa-IR" altLang="en-US">
                <a:cs typeface="2  Zar" pitchFamily="2" charset="-78"/>
              </a:rPr>
              <a:t>   </a:t>
            </a:r>
            <a:r>
              <a:rPr lang="fa-IR" altLang="en-US" sz="2000">
                <a:cs typeface="2  Zar" pitchFamily="2" charset="-78"/>
              </a:rPr>
              <a:t>عبور جريان الكتريكي در الكترود و قطعه كار در كابل اتصال ، حوزة مغناطيسي بوجود مي آورد كه به صورت دايره هاي متوالي عمود بر مسير عبور جريان برق است. هنگامي كه اين حوزة مغناطيسي نامتعادل باشد ، قوس به طرفي كه تمركز حوزة مغناطيسي بيشتر است ، منحرف مي شود. اين انحراف را وزش قوس گويند. در جوشكاري با جريان مستقيم كه حوزة مغناطيس تشكيل شده جهت ثابتي دارد ، وزش قوس بيشتري اتفاق مي افتد.</a:t>
            </a:r>
          </a:p>
          <a:p>
            <a:pPr marL="609600" indent="-609600">
              <a:buFontTx/>
              <a:buNone/>
            </a:pPr>
            <a:r>
              <a:rPr lang="fa-IR" altLang="en-US" sz="2000">
                <a:cs typeface="2  Zar" pitchFamily="2" charset="-78"/>
              </a:rPr>
              <a:t>   معمولاً انحراف قوس در جهت حركت پيشروي به طرف جلو يا عقب اتفاق مي افتد و هنگام جوشكاري گوشه ها و نزديك محل اتصال كابل به قطعه كار ، انحراف قوس زياد خواهد بود. در مواقعي كه وزش قوس زياد باشد كنترل مذاب مشكل است و جوش بوجود آمده نامتعادل است.</a:t>
            </a:r>
            <a:endParaRPr lang="fa-IR" altLang="en-US" sz="2000" b="1">
              <a:cs typeface="2  Zar" pitchFamily="2" charset="-78"/>
            </a:endParaRPr>
          </a:p>
          <a:p>
            <a:pPr marL="609600" indent="-609600">
              <a:buFontTx/>
              <a:buNone/>
            </a:pPr>
            <a:r>
              <a:rPr lang="fa-IR" altLang="en-US" sz="2000" b="1">
                <a:solidFill>
                  <a:srgbClr val="FF3300"/>
                </a:solidFill>
                <a:cs typeface="2  Zar" pitchFamily="2" charset="-78"/>
              </a:rPr>
              <a:t>    </a:t>
            </a:r>
          </a:p>
        </p:txBody>
      </p:sp>
      <p:pic>
        <p:nvPicPr>
          <p:cNvPr id="72709" name="Picture 5" descr="H砂W砂焑真㱸眭स᭄᭰Ğ砂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3500438"/>
            <a:ext cx="6121400" cy="31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anim calcmode="lin" valueType="num">
                                      <p:cBhvr additive="base">
                                        <p:cTn id="11"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270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anim calcmode="lin" valueType="num">
                                      <p:cBhvr additive="base">
                                        <p:cTn id="15"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27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nodeType="clickEffect">
                                  <p:stCondLst>
                                    <p:cond delay="0"/>
                                  </p:stCondLst>
                                  <p:childTnLst>
                                    <p:set>
                                      <p:cBhvr>
                                        <p:cTn id="20" dur="1" fill="hold">
                                          <p:stCondLst>
                                            <p:cond delay="0"/>
                                          </p:stCondLst>
                                        </p:cTn>
                                        <p:tgtEl>
                                          <p:spTgt spid="72709"/>
                                        </p:tgtEl>
                                        <p:attrNameLst>
                                          <p:attrName>style.visibility</p:attrName>
                                        </p:attrNameLst>
                                      </p:cBhvr>
                                      <p:to>
                                        <p:strVal val="visible"/>
                                      </p:to>
                                    </p:set>
                                    <p:anim to="" calcmode="lin" valueType="num">
                                      <p:cBhvr>
                                        <p:cTn id="21" dur="1" fill="hold"/>
                                        <p:tgtEl>
                                          <p:spTgt spid="7270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5"/>
          <p:cNvSpPr>
            <a:spLocks noChangeArrowheads="1"/>
          </p:cNvSpPr>
          <p:nvPr/>
        </p:nvSpPr>
        <p:spPr bwMode="auto">
          <a:xfrm>
            <a:off x="323850" y="260350"/>
            <a:ext cx="835183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r">
              <a:defRPr>
                <a:solidFill>
                  <a:schemeClr val="tx1"/>
                </a:solidFill>
                <a:latin typeface="Arial" charset="0"/>
                <a:cs typeface="Arial" charset="0"/>
              </a:defRPr>
            </a:lvl1pPr>
            <a:lvl2pPr marL="800100" indent="-342900" algn="r">
              <a:defRPr>
                <a:solidFill>
                  <a:schemeClr val="tx1"/>
                </a:solidFill>
                <a:latin typeface="Arial" charset="0"/>
                <a:cs typeface="Arial" charset="0"/>
              </a:defRPr>
            </a:lvl2pPr>
            <a:lvl3pPr marL="1257300" indent="-342900" algn="r">
              <a:defRPr>
                <a:solidFill>
                  <a:schemeClr val="tx1"/>
                </a:solidFill>
                <a:latin typeface="Arial" charset="0"/>
                <a:cs typeface="Arial" charset="0"/>
              </a:defRPr>
            </a:lvl3pPr>
            <a:lvl4pPr marL="1714500" indent="-342900" algn="r">
              <a:defRPr>
                <a:solidFill>
                  <a:schemeClr val="tx1"/>
                </a:solidFill>
                <a:latin typeface="Arial" charset="0"/>
                <a:cs typeface="Arial" charset="0"/>
              </a:defRPr>
            </a:lvl4pPr>
            <a:lvl5pPr marL="2171700" indent="-342900" algn="r">
              <a:defRPr>
                <a:solidFill>
                  <a:schemeClr val="tx1"/>
                </a:solidFill>
                <a:latin typeface="Arial" charset="0"/>
                <a:cs typeface="Arial" charset="0"/>
              </a:defRPr>
            </a:lvl5pPr>
            <a:lvl6pPr marL="2628900" indent="-342900" algn="r" rtl="1" fontAlgn="base">
              <a:spcBef>
                <a:spcPct val="0"/>
              </a:spcBef>
              <a:spcAft>
                <a:spcPct val="0"/>
              </a:spcAft>
              <a:defRPr>
                <a:solidFill>
                  <a:schemeClr val="tx1"/>
                </a:solidFill>
                <a:latin typeface="Arial" charset="0"/>
                <a:cs typeface="Arial" charset="0"/>
              </a:defRPr>
            </a:lvl6pPr>
            <a:lvl7pPr marL="3086100" indent="-342900" algn="r" rtl="1" fontAlgn="base">
              <a:spcBef>
                <a:spcPct val="0"/>
              </a:spcBef>
              <a:spcAft>
                <a:spcPct val="0"/>
              </a:spcAft>
              <a:defRPr>
                <a:solidFill>
                  <a:schemeClr val="tx1"/>
                </a:solidFill>
                <a:latin typeface="Arial" charset="0"/>
                <a:cs typeface="Arial" charset="0"/>
              </a:defRPr>
            </a:lvl7pPr>
            <a:lvl8pPr marL="3543300" indent="-342900" algn="r" rtl="1" fontAlgn="base">
              <a:spcBef>
                <a:spcPct val="0"/>
              </a:spcBef>
              <a:spcAft>
                <a:spcPct val="0"/>
              </a:spcAft>
              <a:defRPr>
                <a:solidFill>
                  <a:schemeClr val="tx1"/>
                </a:solidFill>
                <a:latin typeface="Arial" charset="0"/>
                <a:cs typeface="Arial" charset="0"/>
              </a:defRPr>
            </a:lvl8pPr>
            <a:lvl9pPr marL="4000500" indent="-342900" algn="r" rtl="1" fontAlgn="base">
              <a:spcBef>
                <a:spcPct val="0"/>
              </a:spcBef>
              <a:spcAft>
                <a:spcPct val="0"/>
              </a:spcAft>
              <a:defRPr>
                <a:solidFill>
                  <a:schemeClr val="tx1"/>
                </a:solidFill>
                <a:latin typeface="Arial" charset="0"/>
                <a:cs typeface="Arial" charset="0"/>
              </a:defRPr>
            </a:lvl9pPr>
          </a:lstStyle>
          <a:p>
            <a:r>
              <a:rPr lang="fa-IR" altLang="en-US" sz="2000" b="1">
                <a:solidFill>
                  <a:srgbClr val="FF3300"/>
                </a:solidFill>
                <a:cs typeface="2  Zar" pitchFamily="2" charset="-78"/>
              </a:rPr>
              <a:t>راه هاي جلوگيري از وزش قوس و كاهش آن</a:t>
            </a:r>
            <a:r>
              <a:rPr lang="fa-IR" altLang="en-US" b="1">
                <a:solidFill>
                  <a:srgbClr val="FF3300"/>
                </a:solidFill>
                <a:cs typeface="2  Zar" pitchFamily="2" charset="-78"/>
              </a:rPr>
              <a:t> :</a:t>
            </a:r>
            <a:endParaRPr lang="fa-IR" altLang="en-US">
              <a:solidFill>
                <a:srgbClr val="FF3300"/>
              </a:solidFill>
              <a:cs typeface="2  Zar" pitchFamily="2" charset="-78"/>
            </a:endParaRPr>
          </a:p>
          <a:p>
            <a:pPr>
              <a:buFontTx/>
              <a:buAutoNum type="arabicPeriod"/>
            </a:pPr>
            <a:r>
              <a:rPr lang="fa-IR" altLang="en-US" sz="2000">
                <a:cs typeface="2  Zar" pitchFamily="2" charset="-78"/>
              </a:rPr>
              <a:t>تغيير دادن محل اتصال كابل به قطعه كار ( هر چند ممكن است دورتر از محل جوشكاري )</a:t>
            </a:r>
          </a:p>
          <a:p>
            <a:pPr>
              <a:buFontTx/>
              <a:buAutoNum type="arabicPeriod"/>
            </a:pPr>
            <a:r>
              <a:rPr lang="fa-IR" altLang="en-US" sz="2000">
                <a:cs typeface="2  Zar" pitchFamily="2" charset="-78"/>
              </a:rPr>
              <a:t>در صورت امكان پيچيدن كابل اتصال به اطراف كار ، تا حوزة مغناطيس جديدي ايجاد كند و اين حوزه ، اثر حوزة مغناطيس قبلي را خنثي نمايد.</a:t>
            </a:r>
          </a:p>
          <a:p>
            <a:pPr>
              <a:buFontTx/>
              <a:buAutoNum type="arabicPeriod"/>
            </a:pPr>
            <a:r>
              <a:rPr lang="fa-IR" altLang="en-US" sz="2000">
                <a:cs typeface="2  Zar" pitchFamily="2" charset="-78"/>
              </a:rPr>
              <a:t>استفاده از جريان متناوب به جاي جريان مستقيم.</a:t>
            </a:r>
            <a:endParaRPr lang="en-US" altLang="en-US" sz="2000">
              <a:cs typeface="2  Zar" pitchFamily="2" charset="-78"/>
            </a:endParaRPr>
          </a:p>
        </p:txBody>
      </p:sp>
      <p:sp>
        <p:nvSpPr>
          <p:cNvPr id="73735" name="Rectangle 7"/>
          <p:cNvSpPr>
            <a:spLocks noChangeArrowheads="1"/>
          </p:cNvSpPr>
          <p:nvPr/>
        </p:nvSpPr>
        <p:spPr bwMode="auto">
          <a:xfrm>
            <a:off x="323850" y="2079625"/>
            <a:ext cx="8640763"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a-IR" altLang="en-US" b="1"/>
              <a:t>قطبيت الكترود :</a:t>
            </a:r>
          </a:p>
          <a:p>
            <a:endParaRPr lang="en-US" altLang="en-US"/>
          </a:p>
          <a:p>
            <a:pPr algn="r"/>
            <a:r>
              <a:rPr lang="fa-IR" altLang="en-US" sz="2000">
                <a:solidFill>
                  <a:schemeClr val="tx1"/>
                </a:solidFill>
              </a:rPr>
              <a:t>   در جريان جوشكاري با قوس الكتريكي ، مي توان از جريان متناوب ( </a:t>
            </a:r>
            <a:r>
              <a:rPr lang="en-US" altLang="en-US" sz="2000">
                <a:solidFill>
                  <a:schemeClr val="tx1"/>
                </a:solidFill>
              </a:rPr>
              <a:t>AC</a:t>
            </a:r>
            <a:r>
              <a:rPr lang="fa-IR" altLang="en-US" sz="2000">
                <a:solidFill>
                  <a:schemeClr val="tx1"/>
                </a:solidFill>
              </a:rPr>
              <a:t> ) ، جريان مستقيم با الكترود منفي و قطعه كار مثبت ( </a:t>
            </a:r>
            <a:r>
              <a:rPr lang="en-US" altLang="en-US" sz="2000">
                <a:solidFill>
                  <a:schemeClr val="tx1"/>
                </a:solidFill>
              </a:rPr>
              <a:t>DCEN</a:t>
            </a:r>
            <a:r>
              <a:rPr lang="fa-IR" altLang="en-US" sz="2000">
                <a:solidFill>
                  <a:schemeClr val="tx1"/>
                </a:solidFill>
              </a:rPr>
              <a:t> ) و يا جريان مستقيم با الكترود مثبت و قطعه كار منفي ( </a:t>
            </a:r>
            <a:r>
              <a:rPr lang="en-US" altLang="en-US" sz="2000">
                <a:solidFill>
                  <a:schemeClr val="tx1"/>
                </a:solidFill>
              </a:rPr>
              <a:t>DCEP</a:t>
            </a:r>
            <a:r>
              <a:rPr lang="fa-IR" altLang="en-US" sz="2000">
                <a:solidFill>
                  <a:schemeClr val="tx1"/>
                </a:solidFill>
              </a:rPr>
              <a:t> ) استفاده كرد. انتخاب نوع جريان به روش جوشكاري ، نوع الكترود و همچنين نوع فلزي كه جوشكاري مي شود ، بستگي دارد. </a:t>
            </a:r>
            <a:endParaRPr lang="en-US" altLang="en-US" sz="2000">
              <a:solidFill>
                <a:schemeClr val="tx1"/>
              </a:solidFill>
            </a:endParaRPr>
          </a:p>
          <a:p>
            <a:pPr algn="r"/>
            <a:r>
              <a:rPr lang="fa-IR" altLang="en-US" sz="2000">
                <a:solidFill>
                  <a:schemeClr val="tx1"/>
                </a:solidFill>
              </a:rPr>
              <a:t>   اگر در جوشكاري از جريان مستقيم با الكترود منفي و قطعه كار مثبت ( </a:t>
            </a:r>
            <a:r>
              <a:rPr lang="en-US" altLang="en-US" sz="2000">
                <a:solidFill>
                  <a:schemeClr val="tx1"/>
                </a:solidFill>
              </a:rPr>
              <a:t>DCEN</a:t>
            </a:r>
            <a:r>
              <a:rPr lang="fa-IR" altLang="en-US" sz="2000">
                <a:solidFill>
                  <a:schemeClr val="tx1"/>
                </a:solidFill>
              </a:rPr>
              <a:t> )</a:t>
            </a:r>
          </a:p>
          <a:p>
            <a:pPr algn="r"/>
            <a:r>
              <a:rPr lang="fa-IR" altLang="en-US" sz="2000">
                <a:solidFill>
                  <a:schemeClr val="tx1"/>
                </a:solidFill>
              </a:rPr>
              <a:t> استفاده كنيم به آن جوشكاري با قطب مستقيم مي گويند كه علامت اختصاري </a:t>
            </a:r>
          </a:p>
          <a:p>
            <a:pPr algn="r"/>
            <a:r>
              <a:rPr lang="fa-IR" altLang="en-US" sz="2000">
                <a:solidFill>
                  <a:schemeClr val="tx1"/>
                </a:solidFill>
              </a:rPr>
              <a:t>آن </a:t>
            </a:r>
            <a:r>
              <a:rPr lang="en-US" altLang="en-US" sz="2000">
                <a:solidFill>
                  <a:schemeClr val="tx1"/>
                </a:solidFill>
              </a:rPr>
              <a:t>DCSP</a:t>
            </a:r>
            <a:r>
              <a:rPr lang="fa-IR" altLang="en-US" sz="2000">
                <a:solidFill>
                  <a:schemeClr val="tx1"/>
                </a:solidFill>
              </a:rPr>
              <a:t> است.در اين روش جوشكاري الكترون ها از الكترود به </a:t>
            </a:r>
          </a:p>
          <a:p>
            <a:pPr algn="r"/>
            <a:r>
              <a:rPr lang="fa-IR" altLang="en-US" sz="2000">
                <a:solidFill>
                  <a:schemeClr val="tx1"/>
                </a:solidFill>
              </a:rPr>
              <a:t>سوي كارپرتاب مي شوند و با سرعت زياد به آن برخورد مي كنند. به</a:t>
            </a:r>
          </a:p>
          <a:p>
            <a:pPr algn="r"/>
            <a:r>
              <a:rPr lang="fa-IR" altLang="en-US" sz="2000">
                <a:solidFill>
                  <a:schemeClr val="tx1"/>
                </a:solidFill>
              </a:rPr>
              <a:t> علت بمباران شدنسطح كار بوسيلة الكترون ها ، شدت گرما در محل</a:t>
            </a:r>
          </a:p>
          <a:p>
            <a:pPr algn="r"/>
            <a:r>
              <a:rPr lang="fa-IR" altLang="en-US" sz="2000">
                <a:solidFill>
                  <a:schemeClr val="tx1"/>
                </a:solidFill>
              </a:rPr>
              <a:t> ذوب بيشتر است. در اين حالت جوشكاري3/2 گرما در محل ذوب و</a:t>
            </a:r>
          </a:p>
          <a:p>
            <a:pPr algn="r"/>
            <a:r>
              <a:rPr lang="fa-IR" altLang="en-US" sz="2000">
                <a:solidFill>
                  <a:schemeClr val="tx1"/>
                </a:solidFill>
              </a:rPr>
              <a:t> 3/1 در الكترود توزيع مي شود و به همين علت نفوذ جوش بيشتر است.</a:t>
            </a:r>
          </a:p>
        </p:txBody>
      </p:sp>
      <p:pic>
        <p:nvPicPr>
          <p:cNvPr id="73736" name="Picture 8" descr="H砂W砂焑真㱸眭स臈膜Ğ砂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4437063"/>
            <a:ext cx="3635375"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3733">
                                            <p:txEl>
                                              <p:pRg st="0" end="0"/>
                                            </p:txEl>
                                          </p:spTgt>
                                        </p:tgtEl>
                                        <p:attrNameLst>
                                          <p:attrName>style.visibility</p:attrName>
                                        </p:attrNameLst>
                                      </p:cBhvr>
                                      <p:to>
                                        <p:strVal val="visible"/>
                                      </p:to>
                                    </p:set>
                                    <p:animEffect transition="in" filter="diamond(in)">
                                      <p:cBhvr>
                                        <p:cTn id="7" dur="2000"/>
                                        <p:tgtEl>
                                          <p:spTgt spid="7373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73733">
                                            <p:txEl>
                                              <p:pRg st="1" end="1"/>
                                            </p:txEl>
                                          </p:spTgt>
                                        </p:tgtEl>
                                        <p:attrNameLst>
                                          <p:attrName>style.visibility</p:attrName>
                                        </p:attrNameLst>
                                      </p:cBhvr>
                                      <p:to>
                                        <p:strVal val="visible"/>
                                      </p:to>
                                    </p:set>
                                    <p:animEffect transition="in" filter="diamond(in)">
                                      <p:cBhvr>
                                        <p:cTn id="10" dur="2000"/>
                                        <p:tgtEl>
                                          <p:spTgt spid="7373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73733">
                                            <p:txEl>
                                              <p:pRg st="2" end="2"/>
                                            </p:txEl>
                                          </p:spTgt>
                                        </p:tgtEl>
                                        <p:attrNameLst>
                                          <p:attrName>style.visibility</p:attrName>
                                        </p:attrNameLst>
                                      </p:cBhvr>
                                      <p:to>
                                        <p:strVal val="visible"/>
                                      </p:to>
                                    </p:set>
                                    <p:animEffect transition="in" filter="diamond(in)">
                                      <p:cBhvr>
                                        <p:cTn id="13" dur="2000"/>
                                        <p:tgtEl>
                                          <p:spTgt spid="73733">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73733">
                                            <p:txEl>
                                              <p:pRg st="3" end="3"/>
                                            </p:txEl>
                                          </p:spTgt>
                                        </p:tgtEl>
                                        <p:attrNameLst>
                                          <p:attrName>style.visibility</p:attrName>
                                        </p:attrNameLst>
                                      </p:cBhvr>
                                      <p:to>
                                        <p:strVal val="visible"/>
                                      </p:to>
                                    </p:set>
                                    <p:animEffect transition="in" filter="diamond(in)">
                                      <p:cBhvr>
                                        <p:cTn id="16" dur="2000"/>
                                        <p:tgtEl>
                                          <p:spTgt spid="7373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73735">
                                            <p:txEl>
                                              <p:pRg st="0" end="0"/>
                                            </p:txEl>
                                          </p:spTgt>
                                        </p:tgtEl>
                                        <p:attrNameLst>
                                          <p:attrName>style.visibility</p:attrName>
                                        </p:attrNameLst>
                                      </p:cBhvr>
                                      <p:to>
                                        <p:strVal val="visible"/>
                                      </p:to>
                                    </p:set>
                                    <p:animEffect transition="in" filter="slide(fromBottom)">
                                      <p:cBhvr>
                                        <p:cTn id="21" dur="500"/>
                                        <p:tgtEl>
                                          <p:spTgt spid="73735">
                                            <p:txEl>
                                              <p:pRg st="0" end="0"/>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73735">
                                            <p:txEl>
                                              <p:pRg st="2" end="2"/>
                                            </p:txEl>
                                          </p:spTgt>
                                        </p:tgtEl>
                                        <p:attrNameLst>
                                          <p:attrName>style.visibility</p:attrName>
                                        </p:attrNameLst>
                                      </p:cBhvr>
                                      <p:to>
                                        <p:strVal val="visible"/>
                                      </p:to>
                                    </p:set>
                                    <p:animEffect transition="in" filter="slide(fromBottom)">
                                      <p:cBhvr>
                                        <p:cTn id="24" dur="500"/>
                                        <p:tgtEl>
                                          <p:spTgt spid="73735">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73735">
                                            <p:txEl>
                                              <p:pRg st="3" end="3"/>
                                            </p:txEl>
                                          </p:spTgt>
                                        </p:tgtEl>
                                        <p:attrNameLst>
                                          <p:attrName>style.visibility</p:attrName>
                                        </p:attrNameLst>
                                      </p:cBhvr>
                                      <p:to>
                                        <p:strVal val="visible"/>
                                      </p:to>
                                    </p:set>
                                    <p:animEffect transition="in" filter="slide(fromBottom)">
                                      <p:cBhvr>
                                        <p:cTn id="27" dur="500"/>
                                        <p:tgtEl>
                                          <p:spTgt spid="73735">
                                            <p:txEl>
                                              <p:pRg st="3" end="3"/>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73735">
                                            <p:txEl>
                                              <p:pRg st="4" end="4"/>
                                            </p:txEl>
                                          </p:spTgt>
                                        </p:tgtEl>
                                        <p:attrNameLst>
                                          <p:attrName>style.visibility</p:attrName>
                                        </p:attrNameLst>
                                      </p:cBhvr>
                                      <p:to>
                                        <p:strVal val="visible"/>
                                      </p:to>
                                    </p:set>
                                    <p:animEffect transition="in" filter="slide(fromBottom)">
                                      <p:cBhvr>
                                        <p:cTn id="30" dur="500"/>
                                        <p:tgtEl>
                                          <p:spTgt spid="73735">
                                            <p:txEl>
                                              <p:pRg st="4" end="4"/>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73735">
                                            <p:txEl>
                                              <p:pRg st="5" end="5"/>
                                            </p:txEl>
                                          </p:spTgt>
                                        </p:tgtEl>
                                        <p:attrNameLst>
                                          <p:attrName>style.visibility</p:attrName>
                                        </p:attrNameLst>
                                      </p:cBhvr>
                                      <p:to>
                                        <p:strVal val="visible"/>
                                      </p:to>
                                    </p:set>
                                    <p:animEffect transition="in" filter="slide(fromBottom)">
                                      <p:cBhvr>
                                        <p:cTn id="33" dur="500"/>
                                        <p:tgtEl>
                                          <p:spTgt spid="73735">
                                            <p:txEl>
                                              <p:pRg st="5" end="5"/>
                                            </p:txEl>
                                          </p:spTgt>
                                        </p:tgtEl>
                                      </p:cBhvr>
                                    </p:animEffect>
                                  </p:childTnLst>
                                </p:cTn>
                              </p:par>
                              <p:par>
                                <p:cTn id="34" presetID="12" presetClass="entr" presetSubtype="4" fill="hold" nodeType="withEffect">
                                  <p:stCondLst>
                                    <p:cond delay="0"/>
                                  </p:stCondLst>
                                  <p:childTnLst>
                                    <p:set>
                                      <p:cBhvr>
                                        <p:cTn id="35" dur="1" fill="hold">
                                          <p:stCondLst>
                                            <p:cond delay="0"/>
                                          </p:stCondLst>
                                        </p:cTn>
                                        <p:tgtEl>
                                          <p:spTgt spid="73735">
                                            <p:txEl>
                                              <p:pRg st="6" end="6"/>
                                            </p:txEl>
                                          </p:spTgt>
                                        </p:tgtEl>
                                        <p:attrNameLst>
                                          <p:attrName>style.visibility</p:attrName>
                                        </p:attrNameLst>
                                      </p:cBhvr>
                                      <p:to>
                                        <p:strVal val="visible"/>
                                      </p:to>
                                    </p:set>
                                    <p:animEffect transition="in" filter="slide(fromBottom)">
                                      <p:cBhvr>
                                        <p:cTn id="36" dur="500"/>
                                        <p:tgtEl>
                                          <p:spTgt spid="73735">
                                            <p:txEl>
                                              <p:pRg st="6" end="6"/>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73735">
                                            <p:txEl>
                                              <p:pRg st="7" end="7"/>
                                            </p:txEl>
                                          </p:spTgt>
                                        </p:tgtEl>
                                        <p:attrNameLst>
                                          <p:attrName>style.visibility</p:attrName>
                                        </p:attrNameLst>
                                      </p:cBhvr>
                                      <p:to>
                                        <p:strVal val="visible"/>
                                      </p:to>
                                    </p:set>
                                    <p:animEffect transition="in" filter="slide(fromBottom)">
                                      <p:cBhvr>
                                        <p:cTn id="39" dur="500"/>
                                        <p:tgtEl>
                                          <p:spTgt spid="73735">
                                            <p:txEl>
                                              <p:pRg st="7" end="7"/>
                                            </p:txEl>
                                          </p:spTgt>
                                        </p:tgtEl>
                                      </p:cBhvr>
                                    </p:animEffect>
                                  </p:childTnLst>
                                </p:cTn>
                              </p:par>
                              <p:par>
                                <p:cTn id="40" presetID="12" presetClass="entr" presetSubtype="4" fill="hold" nodeType="withEffect">
                                  <p:stCondLst>
                                    <p:cond delay="0"/>
                                  </p:stCondLst>
                                  <p:childTnLst>
                                    <p:set>
                                      <p:cBhvr>
                                        <p:cTn id="41" dur="1" fill="hold">
                                          <p:stCondLst>
                                            <p:cond delay="0"/>
                                          </p:stCondLst>
                                        </p:cTn>
                                        <p:tgtEl>
                                          <p:spTgt spid="73735">
                                            <p:txEl>
                                              <p:pRg st="8" end="8"/>
                                            </p:txEl>
                                          </p:spTgt>
                                        </p:tgtEl>
                                        <p:attrNameLst>
                                          <p:attrName>style.visibility</p:attrName>
                                        </p:attrNameLst>
                                      </p:cBhvr>
                                      <p:to>
                                        <p:strVal val="visible"/>
                                      </p:to>
                                    </p:set>
                                    <p:animEffect transition="in" filter="slide(fromBottom)">
                                      <p:cBhvr>
                                        <p:cTn id="42" dur="500"/>
                                        <p:tgtEl>
                                          <p:spTgt spid="73735">
                                            <p:txEl>
                                              <p:pRg st="8" end="8"/>
                                            </p:txEl>
                                          </p:spTgt>
                                        </p:tgtEl>
                                      </p:cBhvr>
                                    </p:animEffect>
                                  </p:childTnLst>
                                </p:cTn>
                              </p:par>
                              <p:par>
                                <p:cTn id="43" presetID="12" presetClass="entr" presetSubtype="4" fill="hold" nodeType="withEffect">
                                  <p:stCondLst>
                                    <p:cond delay="0"/>
                                  </p:stCondLst>
                                  <p:childTnLst>
                                    <p:set>
                                      <p:cBhvr>
                                        <p:cTn id="44" dur="1" fill="hold">
                                          <p:stCondLst>
                                            <p:cond delay="0"/>
                                          </p:stCondLst>
                                        </p:cTn>
                                        <p:tgtEl>
                                          <p:spTgt spid="73735">
                                            <p:txEl>
                                              <p:pRg st="9" end="9"/>
                                            </p:txEl>
                                          </p:spTgt>
                                        </p:tgtEl>
                                        <p:attrNameLst>
                                          <p:attrName>style.visibility</p:attrName>
                                        </p:attrNameLst>
                                      </p:cBhvr>
                                      <p:to>
                                        <p:strVal val="visible"/>
                                      </p:to>
                                    </p:set>
                                    <p:animEffect transition="in" filter="slide(fromBottom)">
                                      <p:cBhvr>
                                        <p:cTn id="45" dur="500"/>
                                        <p:tgtEl>
                                          <p:spTgt spid="73735">
                                            <p:txEl>
                                              <p:pRg st="9" end="9"/>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73736"/>
                                        </p:tgtEl>
                                        <p:attrNameLst>
                                          <p:attrName>style.visibility</p:attrName>
                                        </p:attrNameLst>
                                      </p:cBhvr>
                                      <p:to>
                                        <p:strVal val="visible"/>
                                      </p:to>
                                    </p:set>
                                    <p:anim calcmode="lin" valueType="num">
                                      <p:cBhvr additive="base">
                                        <p:cTn id="50" dur="500" fill="hold"/>
                                        <p:tgtEl>
                                          <p:spTgt spid="73736"/>
                                        </p:tgtEl>
                                        <p:attrNameLst>
                                          <p:attrName>ppt_x</p:attrName>
                                        </p:attrNameLst>
                                      </p:cBhvr>
                                      <p:tavLst>
                                        <p:tav tm="0">
                                          <p:val>
                                            <p:strVal val="#ppt_x"/>
                                          </p:val>
                                        </p:tav>
                                        <p:tav tm="100000">
                                          <p:val>
                                            <p:strVal val="#ppt_x"/>
                                          </p:val>
                                        </p:tav>
                                      </p:tavLst>
                                    </p:anim>
                                    <p:anim calcmode="lin" valueType="num">
                                      <p:cBhvr additive="base">
                                        <p:cTn id="51" dur="500" fill="hold"/>
                                        <p:tgtEl>
                                          <p:spTgt spid="737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250825" y="260350"/>
            <a:ext cx="8642350" cy="6408738"/>
          </a:xfrm>
        </p:spPr>
        <p:txBody>
          <a:bodyPr/>
          <a:lstStyle/>
          <a:p>
            <a:pPr>
              <a:lnSpc>
                <a:spcPct val="80000"/>
              </a:lnSpc>
              <a:buFontTx/>
              <a:buNone/>
            </a:pPr>
            <a:r>
              <a:rPr lang="fa-IR" altLang="en-US" sz="2000">
                <a:cs typeface="2  Zar" pitchFamily="2" charset="-78"/>
              </a:rPr>
              <a:t> در جوشكاري با برق با جريان متناوب ( </a:t>
            </a:r>
            <a:r>
              <a:rPr lang="en-US" altLang="en-US" sz="2000">
                <a:cs typeface="2  Zar" pitchFamily="2" charset="-78"/>
              </a:rPr>
              <a:t>AC</a:t>
            </a:r>
            <a:r>
              <a:rPr lang="fa-IR" altLang="en-US" sz="2000">
                <a:cs typeface="2  Zar" pitchFamily="2" charset="-78"/>
              </a:rPr>
              <a:t> ) به علت تغيير جهت جريان الكترود ، به تناوب نيم سيكل منفي و نيم سيكل بعد مثبت است. پس مي توان گفت 2/1 حرارت در كار و 2/1 حرارت در الكترود توزيع شده و عمل تميز كاري قوس در نيم سيكلي كه الكترود مثبت است صورت مي گيرد.</a:t>
            </a:r>
          </a:p>
          <a:p>
            <a:pPr>
              <a:lnSpc>
                <a:spcPct val="80000"/>
              </a:lnSpc>
              <a:buFontTx/>
              <a:buNone/>
            </a:pPr>
            <a:r>
              <a:rPr lang="fa-IR" altLang="en-US" sz="2000">
                <a:cs typeface="2  Zar" pitchFamily="2" charset="-78"/>
              </a:rPr>
              <a:t>   اگر در جوشكاري از جريان مستقيم با الكترود مثبت و قطعه كار منفي ( </a:t>
            </a:r>
            <a:r>
              <a:rPr lang="en-US" altLang="en-US" sz="2000">
                <a:cs typeface="2  Zar" pitchFamily="2" charset="-78"/>
              </a:rPr>
              <a:t>DCEP</a:t>
            </a:r>
            <a:r>
              <a:rPr lang="fa-IR" altLang="en-US" sz="2000">
                <a:cs typeface="2  Zar" pitchFamily="2" charset="-78"/>
              </a:rPr>
              <a:t> ) استفاده كنيم به آن جوشكاري با قطب معكوس مي گوييم كه علامت اختصاري آن </a:t>
            </a:r>
            <a:r>
              <a:rPr lang="en-US" altLang="en-US" sz="2000">
                <a:cs typeface="2  Zar" pitchFamily="2" charset="-78"/>
              </a:rPr>
              <a:t>DCRP</a:t>
            </a:r>
            <a:r>
              <a:rPr lang="fa-IR" altLang="en-US" sz="2000">
                <a:cs typeface="2  Zar" pitchFamily="2" charset="-78"/>
              </a:rPr>
              <a:t> است. براي جوشكاري هايي كه سرعت جوشكاري در اولويت است و همچنين الكترودهايي كه داراي روكش دير ذوب هستند ، از قطب معكوس استفاده مي كنيم. در اين حالت ، فلز مغز الكترود و نيز گازهاي محافظ كاملاً گرم هستند ، لذا سرعت انتقال مذاب از الكترود به كار يكنواخت تر و بهتر انجام مي شود. در اين جريان جوشكاري 3/2 حرارت توليد شده در الكترود و 3/1 حرارت توليد شده در قطعه كار تقسيم مي شود.  </a:t>
            </a:r>
          </a:p>
          <a:p>
            <a:pPr>
              <a:lnSpc>
                <a:spcPct val="80000"/>
              </a:lnSpc>
              <a:buFontTx/>
              <a:buNone/>
            </a:pPr>
            <a:endParaRPr lang="fa-IR" altLang="en-US" sz="2000">
              <a:cs typeface="2  Zar" pitchFamily="2" charset="-78"/>
            </a:endParaRPr>
          </a:p>
          <a:p>
            <a:pPr>
              <a:lnSpc>
                <a:spcPct val="80000"/>
              </a:lnSpc>
              <a:buFontTx/>
              <a:buNone/>
            </a:pPr>
            <a:endParaRPr lang="fa-IR" altLang="en-US" sz="2000">
              <a:cs typeface="2  Zar" pitchFamily="2" charset="-78"/>
            </a:endParaRPr>
          </a:p>
          <a:p>
            <a:pPr>
              <a:lnSpc>
                <a:spcPct val="80000"/>
              </a:lnSpc>
              <a:buFontTx/>
              <a:buNone/>
            </a:pPr>
            <a:endParaRPr lang="fa-IR" altLang="en-US" sz="2000">
              <a:cs typeface="2  Zar" pitchFamily="2" charset="-78"/>
            </a:endParaRPr>
          </a:p>
          <a:p>
            <a:pPr>
              <a:lnSpc>
                <a:spcPct val="80000"/>
              </a:lnSpc>
              <a:buFontTx/>
              <a:buNone/>
            </a:pPr>
            <a:endParaRPr lang="fa-IR" altLang="en-US" sz="2000">
              <a:cs typeface="2  Zar" pitchFamily="2" charset="-78"/>
            </a:endParaRPr>
          </a:p>
          <a:p>
            <a:pPr>
              <a:lnSpc>
                <a:spcPct val="80000"/>
              </a:lnSpc>
              <a:buFontTx/>
              <a:buNone/>
            </a:pPr>
            <a:endParaRPr lang="fa-IR" altLang="en-US" sz="2000">
              <a:cs typeface="2  Zar" pitchFamily="2" charset="-78"/>
            </a:endParaRPr>
          </a:p>
          <a:p>
            <a:pPr>
              <a:lnSpc>
                <a:spcPct val="80000"/>
              </a:lnSpc>
              <a:buFontTx/>
              <a:buNone/>
            </a:pPr>
            <a:endParaRPr lang="fa-IR" altLang="en-US" sz="2000">
              <a:cs typeface="2  Zar" pitchFamily="2" charset="-78"/>
            </a:endParaRPr>
          </a:p>
          <a:p>
            <a:pPr algn="ctr">
              <a:lnSpc>
                <a:spcPct val="80000"/>
              </a:lnSpc>
              <a:buFontTx/>
              <a:buNone/>
            </a:pPr>
            <a:endParaRPr lang="fa-IR" altLang="en-US" sz="2000">
              <a:cs typeface="2  Zar" pitchFamily="2" charset="-78"/>
            </a:endParaRPr>
          </a:p>
          <a:p>
            <a:pPr algn="ctr">
              <a:lnSpc>
                <a:spcPct val="80000"/>
              </a:lnSpc>
              <a:buFontTx/>
              <a:buNone/>
            </a:pPr>
            <a:endParaRPr lang="fa-IR" altLang="en-US" sz="2000">
              <a:cs typeface="2  Zar" pitchFamily="2" charset="-78"/>
            </a:endParaRPr>
          </a:p>
          <a:p>
            <a:pPr>
              <a:lnSpc>
                <a:spcPct val="80000"/>
              </a:lnSpc>
              <a:buFontTx/>
              <a:buNone/>
            </a:pPr>
            <a:r>
              <a:rPr lang="fa-IR" altLang="en-US" sz="2000">
                <a:cs typeface="2  Zar" pitchFamily="2" charset="-78"/>
              </a:rPr>
              <a:t>   </a:t>
            </a:r>
            <a:r>
              <a:rPr lang="en-US" altLang="en-US" sz="2400" b="1">
                <a:solidFill>
                  <a:srgbClr val="0033CC"/>
                </a:solidFill>
                <a:cs typeface="2  Zar" pitchFamily="2" charset="-78"/>
              </a:rPr>
              <a:t>Arc Cleaning</a:t>
            </a:r>
            <a:r>
              <a:rPr lang="fa-IR" altLang="en-US" sz="2400" b="1">
                <a:solidFill>
                  <a:srgbClr val="0033CC"/>
                </a:solidFill>
                <a:cs typeface="2  Zar" pitchFamily="2" charset="-78"/>
              </a:rPr>
              <a:t> :</a:t>
            </a:r>
            <a:r>
              <a:rPr lang="fa-IR" altLang="en-US" sz="2400">
                <a:solidFill>
                  <a:srgbClr val="0033CC"/>
                </a:solidFill>
                <a:cs typeface="2  Zar" pitchFamily="2" charset="-78"/>
              </a:rPr>
              <a:t> </a:t>
            </a:r>
          </a:p>
          <a:p>
            <a:pPr algn="ctr">
              <a:lnSpc>
                <a:spcPct val="80000"/>
              </a:lnSpc>
              <a:buFontTx/>
              <a:buNone/>
            </a:pPr>
            <a:endParaRPr lang="fa-IR" altLang="en-US" sz="2400">
              <a:solidFill>
                <a:srgbClr val="0033CC"/>
              </a:solidFill>
              <a:cs typeface="2  Zar" pitchFamily="2" charset="-78"/>
            </a:endParaRPr>
          </a:p>
          <a:p>
            <a:pPr>
              <a:lnSpc>
                <a:spcPct val="80000"/>
              </a:lnSpc>
              <a:buFontTx/>
              <a:buNone/>
            </a:pPr>
            <a:r>
              <a:rPr lang="fa-IR" altLang="en-US" sz="2000">
                <a:cs typeface="2  Zar" pitchFamily="2" charset="-78"/>
              </a:rPr>
              <a:t>يكي ديگر از ويژگي هاي قطب معكوس عمل تميز كاري است. به دليل حركت الكترون ها از كار و برخورد يون هاي مثبت از الكترود به قطعه كار در محل تشكيل قوس ، كه باعث شكستن لاية اكسيدي مي شود. از اين ويژگي در جوشكاري فلزاتي كه لاية اكسيدي دارند مانند آلومينيوم به نحو مطلوبي استفاده مي شود.</a:t>
            </a:r>
            <a:endParaRPr lang="en-US" altLang="en-US" sz="2000">
              <a:cs typeface="2  Zar" pitchFamily="2" charset="-78"/>
            </a:endParaRPr>
          </a:p>
        </p:txBody>
      </p:sp>
      <p:pic>
        <p:nvPicPr>
          <p:cNvPr id="74756" name="Picture 4" descr="H砂W砂焑真㱸眭स臈膜Ğ砂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36838"/>
            <a:ext cx="41052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p:cTn id="7" dur="1000" fill="hold"/>
                                        <p:tgtEl>
                                          <p:spTgt spid="7475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475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4755">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 calcmode="lin" valueType="num">
                                      <p:cBhvr>
                                        <p:cTn id="12" dur="1000" fill="hold"/>
                                        <p:tgtEl>
                                          <p:spTgt spid="7475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7475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74755">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74756"/>
                                        </p:tgtEl>
                                        <p:attrNameLst>
                                          <p:attrName>style.visibility</p:attrName>
                                        </p:attrNameLst>
                                      </p:cBhvr>
                                      <p:to>
                                        <p:strVal val="visible"/>
                                      </p:to>
                                    </p:set>
                                    <p:animEffect transition="in" filter="slide(fromBottom)">
                                      <p:cBhvr>
                                        <p:cTn id="19" dur="500"/>
                                        <p:tgtEl>
                                          <p:spTgt spid="7475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74755">
                                            <p:txEl>
                                              <p:pRg st="10" end="10"/>
                                            </p:txEl>
                                          </p:spTgt>
                                        </p:tgtEl>
                                        <p:attrNameLst>
                                          <p:attrName>style.visibility</p:attrName>
                                        </p:attrNameLst>
                                      </p:cBhvr>
                                      <p:to>
                                        <p:strVal val="visible"/>
                                      </p:to>
                                    </p:set>
                                    <p:animEffect transition="in" filter="wipe(down)">
                                      <p:cBhvr>
                                        <p:cTn id="24" dur="500"/>
                                        <p:tgtEl>
                                          <p:spTgt spid="74755">
                                            <p:txEl>
                                              <p:pRg st="10" end="10"/>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74755">
                                            <p:txEl>
                                              <p:pRg st="12" end="12"/>
                                            </p:txEl>
                                          </p:spTgt>
                                        </p:tgtEl>
                                        <p:attrNameLst>
                                          <p:attrName>style.visibility</p:attrName>
                                        </p:attrNameLst>
                                      </p:cBhvr>
                                      <p:to>
                                        <p:strVal val="visible"/>
                                      </p:to>
                                    </p:set>
                                    <p:animEffect transition="in" filter="wipe(down)">
                                      <p:cBhvr>
                                        <p:cTn id="27" dur="500"/>
                                        <p:tgtEl>
                                          <p:spTgt spid="7475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250825" y="333375"/>
            <a:ext cx="8569325" cy="6191250"/>
          </a:xfrm>
        </p:spPr>
        <p:txBody>
          <a:bodyPr/>
          <a:lstStyle/>
          <a:p>
            <a:pPr>
              <a:buFontTx/>
              <a:buNone/>
            </a:pPr>
            <a:r>
              <a:rPr lang="fa-IR" altLang="en-US" sz="2000">
                <a:cs typeface="2  Zar" pitchFamily="2" charset="-78"/>
              </a:rPr>
              <a:t> در جوشكاري با برق با جريان متناوب ( </a:t>
            </a:r>
            <a:r>
              <a:rPr lang="en-US" altLang="en-US" sz="2000">
                <a:cs typeface="2  Zar" pitchFamily="2" charset="-78"/>
              </a:rPr>
              <a:t>AC</a:t>
            </a:r>
            <a:r>
              <a:rPr lang="fa-IR" altLang="en-US" sz="2000">
                <a:cs typeface="2  Zar" pitchFamily="2" charset="-78"/>
              </a:rPr>
              <a:t> ) به علت تغيير جهت جريان الكترود ، به تناوب نيم سيكل منفي و نيم سيكل بعد مثبت است. پس مي توان گفت 2/1 حرارت در كار و 2/1 حرارت در الكترود توزيع شده و عمل تميز كاري قوس در نيم سيكلي كه الكترود مثبت است صورت مي گيرد.</a:t>
            </a:r>
            <a:endParaRPr lang="en-US" altLang="en-US" sz="2000">
              <a:cs typeface="2  Zar" pitchFamily="2" charset="-78"/>
            </a:endParaRPr>
          </a:p>
        </p:txBody>
      </p:sp>
      <p:pic>
        <p:nvPicPr>
          <p:cNvPr id="75780" name="Picture 4" descr="H砂W砂焑真㱸眭स᭄᭰Ğ砂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700213"/>
            <a:ext cx="5111750"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slide(fromBottom)">
                                      <p:cBhvr>
                                        <p:cTn id="7" dur="500"/>
                                        <p:tgtEl>
                                          <p:spTgt spid="75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5780"/>
                                        </p:tgtEl>
                                        <p:attrNameLst>
                                          <p:attrName>style.visibility</p:attrName>
                                        </p:attrNameLst>
                                      </p:cBhvr>
                                      <p:to>
                                        <p:strVal val="visible"/>
                                      </p:to>
                                    </p:set>
                                    <p:animEffect transition="in" filter="box(in)">
                                      <p:cBhvr>
                                        <p:cTn id="12" dur="5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179388" y="260350"/>
            <a:ext cx="8713787" cy="6408738"/>
          </a:xfrm>
        </p:spPr>
        <p:txBody>
          <a:bodyPr/>
          <a:lstStyle/>
          <a:p>
            <a:pPr algn="ctr">
              <a:lnSpc>
                <a:spcPct val="80000"/>
              </a:lnSpc>
              <a:buFontTx/>
              <a:buNone/>
            </a:pPr>
            <a:r>
              <a:rPr lang="fa-IR" altLang="en-US" sz="2000">
                <a:cs typeface="2  Zar" pitchFamily="2" charset="-78"/>
              </a:rPr>
              <a:t> </a:t>
            </a:r>
            <a:r>
              <a:rPr lang="fa-IR" altLang="en-US" sz="2400" b="1">
                <a:solidFill>
                  <a:srgbClr val="0033CC"/>
                </a:solidFill>
                <a:cs typeface="2  Zar" pitchFamily="2" charset="-78"/>
              </a:rPr>
              <a:t>منبع قدرت يا مولد نيرو ( </a:t>
            </a:r>
            <a:r>
              <a:rPr lang="en-US" altLang="en-US" sz="2400" b="1">
                <a:solidFill>
                  <a:srgbClr val="0033CC"/>
                </a:solidFill>
                <a:cs typeface="2  Zar" pitchFamily="2" charset="-78"/>
              </a:rPr>
              <a:t>Power Source</a:t>
            </a:r>
            <a:r>
              <a:rPr lang="fa-IR" altLang="en-US" sz="2400" b="1">
                <a:solidFill>
                  <a:srgbClr val="0033CC"/>
                </a:solidFill>
                <a:cs typeface="2  Zar" pitchFamily="2" charset="-78"/>
              </a:rPr>
              <a:t> ) :</a:t>
            </a:r>
            <a:r>
              <a:rPr lang="fa-IR" altLang="en-US" sz="2400">
                <a:solidFill>
                  <a:srgbClr val="0033CC"/>
                </a:solidFill>
                <a:cs typeface="2  Zar" pitchFamily="2" charset="-78"/>
              </a:rPr>
              <a:t> </a:t>
            </a:r>
          </a:p>
          <a:p>
            <a:pPr algn="ctr">
              <a:lnSpc>
                <a:spcPct val="80000"/>
              </a:lnSpc>
              <a:buFontTx/>
              <a:buNone/>
            </a:pPr>
            <a:endParaRPr lang="fa-IR" altLang="en-US" sz="2400">
              <a:solidFill>
                <a:srgbClr val="0033CC"/>
              </a:solidFill>
              <a:cs typeface="2  Zar" pitchFamily="2" charset="-78"/>
            </a:endParaRPr>
          </a:p>
          <a:p>
            <a:pPr>
              <a:lnSpc>
                <a:spcPct val="80000"/>
              </a:lnSpc>
              <a:buFontTx/>
              <a:buNone/>
            </a:pPr>
            <a:r>
              <a:rPr lang="fa-IR" altLang="en-US" sz="2000">
                <a:cs typeface="2  Zar" pitchFamily="2" charset="-78"/>
              </a:rPr>
              <a:t>   مولد قدرت ، دستگاهي براي تأمين جريان و ولتاژ مناسب براي جوشكاري ، برشكاري حرارتي ، يا پاشش حرارتي است. از جملة اين دستگاه ها مي توان به ترانسفورماتور ، ترانسفورماتور بعلاوة يكسو ساز ، دينام و ژنراتور را نام برد.</a:t>
            </a:r>
            <a:endParaRPr lang="fa-IR" altLang="en-US" sz="2000" b="1">
              <a:cs typeface="2  Zar" pitchFamily="2" charset="-78"/>
            </a:endParaRPr>
          </a:p>
          <a:p>
            <a:pPr>
              <a:lnSpc>
                <a:spcPct val="80000"/>
              </a:lnSpc>
              <a:buFontTx/>
              <a:buNone/>
            </a:pPr>
            <a:r>
              <a:rPr lang="fa-IR" altLang="en-US" sz="2000" b="1">
                <a:solidFill>
                  <a:srgbClr val="FF3300"/>
                </a:solidFill>
                <a:cs typeface="2  Zar" pitchFamily="2" charset="-78"/>
              </a:rPr>
              <a:t>1-ترانسفورماتور : </a:t>
            </a:r>
            <a:endParaRPr lang="fa-IR" altLang="en-US" sz="2000">
              <a:solidFill>
                <a:srgbClr val="FF3300"/>
              </a:solidFill>
              <a:cs typeface="2  Zar" pitchFamily="2" charset="-78"/>
            </a:endParaRPr>
          </a:p>
          <a:p>
            <a:pPr>
              <a:lnSpc>
                <a:spcPct val="80000"/>
              </a:lnSpc>
              <a:buFontTx/>
              <a:buNone/>
            </a:pPr>
            <a:r>
              <a:rPr lang="fa-IR" altLang="en-US" sz="2000">
                <a:cs typeface="2  Zar" pitchFamily="2" charset="-78"/>
              </a:rPr>
              <a:t>   اين دستگاه از برق شهر تغذيه كرده و معمولاً برق را با همان فركانس متناوب ، جهت جوشكاري پس مي دهد. تنها كار اين دستگاه ( ترانسفورميون ) يعني تغيير اختلاف سطح و شدت جريان مي باشد كه وظيفة اصلي دستگاه محسوب مي شود. به اين معني كه دستگاه هنگام شروع به كار ولتاژ را تقليل داده و شدت جريان را افزايش مي دهد. ترانسفورماتور از يك هستة مركزي و دو سيم پيچ تشكيل شده است.</a:t>
            </a:r>
          </a:p>
          <a:p>
            <a:pPr>
              <a:lnSpc>
                <a:spcPct val="80000"/>
              </a:lnSpc>
              <a:buFontTx/>
              <a:buNone/>
            </a:pPr>
            <a:r>
              <a:rPr lang="fa-IR" altLang="en-US" sz="2000">
                <a:cs typeface="2  Zar" pitchFamily="2" charset="-78"/>
              </a:rPr>
              <a:t>   هسته شامل ورق هاي ترانسفورماتوري ( يك طرف هادي و يك طرف عايق ) است و بنام سيم پيچ اوليه و ثانويه خوانده مي شود. در بعضي دستگاه ها در ترانسفورماتور وسيله اي بنام سلف ( چوك ) وجود دارد كه كار تغيير شدت جريان را انجام مي دهد.</a:t>
            </a:r>
          </a:p>
          <a:p>
            <a:pPr>
              <a:lnSpc>
                <a:spcPct val="80000"/>
              </a:lnSpc>
              <a:buFontTx/>
              <a:buNone/>
            </a:pPr>
            <a:r>
              <a:rPr lang="fa-IR" altLang="en-US" sz="2000">
                <a:cs typeface="2  Zar" pitchFamily="2" charset="-78"/>
              </a:rPr>
              <a:t>   همانطور كه ذكر شد اين دستگاه داراي دو سيم پيچ مي باشد. سيم پيچ اوليه با دور زياد است  كه از سيم با قطر كم تهيه مي شود و به شبكة برق شهر وصل مي باشد. با عبور جريان متناوب از اين سيم پيچ ، خطوط قوا تشكيل مي گردد و با همان فركانس ( </a:t>
            </a:r>
            <a:r>
              <a:rPr lang="en-US" altLang="en-US" sz="2000">
                <a:cs typeface="2  Zar" pitchFamily="2" charset="-78"/>
              </a:rPr>
              <a:t>50HZ</a:t>
            </a:r>
            <a:r>
              <a:rPr lang="fa-IR" altLang="en-US" sz="2000">
                <a:cs typeface="2  Zar" pitchFamily="2" charset="-78"/>
              </a:rPr>
              <a:t> ) برق شهر را تغيير مي دهد. خطوط قوا به وسيلة هستة آهني جذب و فوراً به طرف سيم پيچ ثانويه كه جريان را براي جوشكاري تنظيم مي نمايد مي رود. اين سيم پيچ مي تواند با سيم با قطرهاي مختلف تهيه گردد و وظيفة آن تنظيم شدت جريان مي باشد و مقدار آن بستگي به تعداد دور سيم پيچ ، قطر سيم و فاصلة هوايي سيم پيچ دارد و مي توان با تغيير ميدان قطر ( ميدان مغناطيسي ) شدت جريان مورد نظر را بدست آورد. در بعضي از دستگاه ها بجاي چوك از كليد سلكتوري به منظور تغيير شدت جريان استفاده شده است. در اين روش تغيير شدت جريان در فاصلة كم مقدور نيست و تغييرات يك سيكل ثابت دارد. بطور مثال 25 آمپر در هر جابجايي تغيير شدت جريان وجود دارد. </a:t>
            </a:r>
            <a:endParaRPr lang="en-US" altLang="en-US" sz="20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diamond(in)">
                                      <p:cBhvr>
                                        <p:cTn id="7" dur="2000"/>
                                        <p:tgtEl>
                                          <p:spTgt spid="76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76803">
                                            <p:txEl>
                                              <p:pRg st="2" end="2"/>
                                            </p:txEl>
                                          </p:spTgt>
                                        </p:tgtEl>
                                        <p:attrNameLst>
                                          <p:attrName>style.visibility</p:attrName>
                                        </p:attrNameLst>
                                      </p:cBhvr>
                                      <p:to>
                                        <p:strVal val="visible"/>
                                      </p:to>
                                    </p:set>
                                    <p:animEffect transition="in" filter="wheel(4)">
                                      <p:cBhvr>
                                        <p:cTn id="12" dur="2000"/>
                                        <p:tgtEl>
                                          <p:spTgt spid="768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76803">
                                            <p:txEl>
                                              <p:pRg st="3" end="3"/>
                                            </p:txEl>
                                          </p:spTgt>
                                        </p:tgtEl>
                                        <p:attrNameLst>
                                          <p:attrName>style.visibility</p:attrName>
                                        </p:attrNameLst>
                                      </p:cBhvr>
                                      <p:to>
                                        <p:strVal val="visible"/>
                                      </p:to>
                                    </p:set>
                                    <p:anim to="" calcmode="lin" valueType="num">
                                      <p:cBhvr>
                                        <p:cTn id="17" dur="1" fill="hold"/>
                                        <p:tgtEl>
                                          <p:spTgt spid="76803">
                                            <p:txEl>
                                              <p:pRg st="3" end="3"/>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76803">
                                            <p:txEl>
                                              <p:pRg st="4" end="4"/>
                                            </p:txEl>
                                          </p:spTgt>
                                        </p:tgtEl>
                                        <p:attrNameLst>
                                          <p:attrName>style.visibility</p:attrName>
                                        </p:attrNameLst>
                                      </p:cBhvr>
                                      <p:to>
                                        <p:strVal val="visible"/>
                                      </p:to>
                                    </p:set>
                                    <p:anim to="" calcmode="lin" valueType="num">
                                      <p:cBhvr>
                                        <p:cTn id="20" dur="1" fill="hold"/>
                                        <p:tgtEl>
                                          <p:spTgt spid="76803">
                                            <p:txEl>
                                              <p:pRg st="4" end="4"/>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76803">
                                            <p:txEl>
                                              <p:pRg st="5" end="5"/>
                                            </p:txEl>
                                          </p:spTgt>
                                        </p:tgtEl>
                                        <p:attrNameLst>
                                          <p:attrName>style.visibility</p:attrName>
                                        </p:attrNameLst>
                                      </p:cBhvr>
                                      <p:to>
                                        <p:strVal val="visible"/>
                                      </p:to>
                                    </p:set>
                                    <p:anim to="" calcmode="lin" valueType="num">
                                      <p:cBhvr>
                                        <p:cTn id="23" dur="1" fill="hold"/>
                                        <p:tgtEl>
                                          <p:spTgt spid="76803">
                                            <p:txEl>
                                              <p:pRg st="5" end="5"/>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76803">
                                            <p:txEl>
                                              <p:pRg st="6" end="6"/>
                                            </p:txEl>
                                          </p:spTgt>
                                        </p:tgtEl>
                                        <p:attrNameLst>
                                          <p:attrName>style.visibility</p:attrName>
                                        </p:attrNameLst>
                                      </p:cBhvr>
                                      <p:to>
                                        <p:strVal val="visible"/>
                                      </p:to>
                                    </p:set>
                                    <p:anim to="" calcmode="lin" valueType="num">
                                      <p:cBhvr>
                                        <p:cTn id="26" dur="1" fill="hold"/>
                                        <p:tgtEl>
                                          <p:spTgt spid="7680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771775" y="115888"/>
            <a:ext cx="3384550" cy="720725"/>
          </a:xfrm>
        </p:spPr>
        <p:txBody>
          <a:bodyPr/>
          <a:lstStyle/>
          <a:p>
            <a:r>
              <a:rPr lang="fa-IR" altLang="en-US" sz="2400" b="1">
                <a:solidFill>
                  <a:srgbClr val="0033CC"/>
                </a:solidFill>
                <a:cs typeface="2  Zar" pitchFamily="2" charset="-78"/>
              </a:rPr>
              <a:t>يونيزاسيون :</a:t>
            </a:r>
            <a:r>
              <a:rPr lang="fa-IR" altLang="en-US" sz="2400">
                <a:cs typeface="2  Zar" pitchFamily="2" charset="-78"/>
              </a:rPr>
              <a:t/>
            </a:r>
            <a:br>
              <a:rPr lang="fa-IR" altLang="en-US" sz="2400">
                <a:cs typeface="2  Zar" pitchFamily="2" charset="-78"/>
              </a:rPr>
            </a:br>
            <a:endParaRPr lang="en-US" altLang="en-US" sz="2400">
              <a:cs typeface="2  Zar" pitchFamily="2" charset="-78"/>
            </a:endParaRPr>
          </a:p>
        </p:txBody>
      </p:sp>
      <p:sp>
        <p:nvSpPr>
          <p:cNvPr id="20483" name="Rectangle 3"/>
          <p:cNvSpPr>
            <a:spLocks noGrp="1" noChangeArrowheads="1"/>
          </p:cNvSpPr>
          <p:nvPr>
            <p:ph type="body" idx="1"/>
          </p:nvPr>
        </p:nvSpPr>
        <p:spPr>
          <a:xfrm>
            <a:off x="250825" y="549275"/>
            <a:ext cx="8713788" cy="6308725"/>
          </a:xfrm>
        </p:spPr>
        <p:txBody>
          <a:bodyPr/>
          <a:lstStyle/>
          <a:p>
            <a:pPr>
              <a:lnSpc>
                <a:spcPct val="80000"/>
              </a:lnSpc>
              <a:buFontTx/>
              <a:buNone/>
            </a:pPr>
            <a:r>
              <a:rPr lang="fa-IR" altLang="en-US" sz="2000">
                <a:cs typeface="2  Zar" pitchFamily="2" charset="-78"/>
              </a:rPr>
              <a:t>گازها در حالت عادي قابليت هدايت الكتريسيته را ندارند ولي اگر تحت تأثير عوامل خارجي از قبيل حرارت زياد ، حوزة الكتريكي و غيره قرار بگيرند بعضي از اتم ها الكترون از دست داده و بار مثبت پيدا مي كنند. يون هاي مثبت و برخي از الكترون هاي آزاد وارد مدار اتم هاي خنثي شده آنها را داراي بار منفي مي سازند ( يون هاي منفي ) اين عمل يونيزه شدن ناميده مي شود.</a:t>
            </a:r>
          </a:p>
          <a:p>
            <a:pPr>
              <a:lnSpc>
                <a:spcPct val="80000"/>
              </a:lnSpc>
              <a:buFontTx/>
              <a:buNone/>
            </a:pPr>
            <a:r>
              <a:rPr lang="fa-IR" altLang="en-US" sz="2000">
                <a:cs typeface="2  Zar" pitchFamily="2" charset="-78"/>
              </a:rPr>
              <a:t>   گاز يا هوا پس از يونيزه شدن قابليت هدايت الكتريسيته پيدا مي كند و هر چه شدت عمل يونيزه شدن بيشتر باشد ، حركت يون هاي باردار سريع تر و قابليت هدايت بيشتر مي گردد.</a:t>
            </a:r>
            <a:r>
              <a:rPr lang="en-US" altLang="en-US" sz="2000">
                <a:cs typeface="2  Zar" pitchFamily="2" charset="-78"/>
              </a:rPr>
              <a:t> </a:t>
            </a:r>
          </a:p>
          <a:p>
            <a:pPr>
              <a:lnSpc>
                <a:spcPct val="80000"/>
              </a:lnSpc>
              <a:buFontTx/>
              <a:buNone/>
            </a:pPr>
            <a:endParaRPr lang="en-GB" altLang="en-US" sz="2000">
              <a:cs typeface="2  Zar" pitchFamily="2" charset="-78"/>
            </a:endParaRPr>
          </a:p>
          <a:p>
            <a:pPr>
              <a:lnSpc>
                <a:spcPct val="80000"/>
              </a:lnSpc>
              <a:buFontTx/>
              <a:buNone/>
            </a:pPr>
            <a:r>
              <a:rPr lang="fa-IR" altLang="en-US" sz="2000">
                <a:cs typeface="2  Zar" pitchFamily="2" charset="-78"/>
              </a:rPr>
              <a:t>  </a:t>
            </a:r>
            <a:endParaRPr lang="en-GB" altLang="en-US" sz="2000">
              <a:cs typeface="2  Zar" pitchFamily="2" charset="-78"/>
            </a:endParaRPr>
          </a:p>
          <a:p>
            <a:pPr>
              <a:lnSpc>
                <a:spcPct val="80000"/>
              </a:lnSpc>
              <a:buFontTx/>
              <a:buNone/>
            </a:pPr>
            <a:r>
              <a:rPr lang="fa-IR" altLang="en-US" sz="2000" b="1">
                <a:solidFill>
                  <a:srgbClr val="0033CC"/>
                </a:solidFill>
                <a:cs typeface="2  Zar" pitchFamily="2" charset="-78"/>
              </a:rPr>
              <a:t>                                                              </a:t>
            </a:r>
            <a:r>
              <a:rPr lang="fa-IR" altLang="en-US" sz="2400" b="1">
                <a:solidFill>
                  <a:srgbClr val="0033CC"/>
                </a:solidFill>
                <a:cs typeface="2  Zar" pitchFamily="2" charset="-78"/>
              </a:rPr>
              <a:t>قوس الكتريكي</a:t>
            </a:r>
            <a:r>
              <a:rPr lang="fa-IR" altLang="en-US" sz="2000" b="1">
                <a:solidFill>
                  <a:srgbClr val="0033CC"/>
                </a:solidFill>
                <a:cs typeface="2  Zar" pitchFamily="2" charset="-78"/>
              </a:rPr>
              <a:t> :</a:t>
            </a:r>
          </a:p>
          <a:p>
            <a:pPr>
              <a:lnSpc>
                <a:spcPct val="80000"/>
              </a:lnSpc>
              <a:buFontTx/>
              <a:buNone/>
            </a:pPr>
            <a:endParaRPr lang="fa-IR" altLang="en-US" sz="2000" b="1">
              <a:solidFill>
                <a:srgbClr val="0033CC"/>
              </a:solidFill>
              <a:cs typeface="2  Zar" pitchFamily="2" charset="-78"/>
            </a:endParaRPr>
          </a:p>
          <a:p>
            <a:pPr>
              <a:lnSpc>
                <a:spcPct val="80000"/>
              </a:lnSpc>
              <a:buFontTx/>
              <a:buNone/>
            </a:pPr>
            <a:r>
              <a:rPr lang="fa-IR" altLang="en-US" sz="2000">
                <a:cs typeface="2  Zar" pitchFamily="2" charset="-78"/>
              </a:rPr>
              <a:t>اگر دو سر مثبت و منفي يك مولد برق به هم خورده و در فاصلة كمي از يكديگر قرار گيرند در اثر اختلاف پتانسيل موجود بين آنها جرقه هايي زده مي شود. اين جرقه ها موجب يونيزه شدن هواي بين دو قطب شده و باعث عبور جريان برق و تكميل مدار مي گردد.</a:t>
            </a:r>
          </a:p>
          <a:p>
            <a:pPr>
              <a:lnSpc>
                <a:spcPct val="80000"/>
              </a:lnSpc>
              <a:buFontTx/>
              <a:buNone/>
            </a:pPr>
            <a:r>
              <a:rPr lang="fa-IR" altLang="en-US" sz="2000">
                <a:cs typeface="2  Zar" pitchFamily="2" charset="-78"/>
              </a:rPr>
              <a:t>   بديهي است كه جريان الكتريكي از مدار باز نمي تواند عبور كند چون مقاومت الكتريكي آن فوق العاده زياد است. مدار بسته هم در مقابل جريان الكتريكي مقاومت نشان مي دهد و در اثر اين مقاومت ها مقداري از انرژي الكتريكي تبديل به انرژي حرارتي مي شود. ( هر چه قدر مقاومت الكتريكي بيشتر باشد حرارت ايجاد شده بيشتر است. ) </a:t>
            </a:r>
          </a:p>
          <a:p>
            <a:pPr>
              <a:lnSpc>
                <a:spcPct val="80000"/>
              </a:lnSpc>
              <a:buFontTx/>
              <a:buNone/>
            </a:pPr>
            <a:r>
              <a:rPr lang="fa-IR" altLang="en-US" sz="2000">
                <a:cs typeface="2  Zar" pitchFamily="2" charset="-78"/>
              </a:rPr>
              <a:t>   همانطور كه گفته شد اگر دو سر مثبت و منفي يك مولد برق به هم برخورد كرده و سپس در فاصلة كمي از هم قرار بگيرند بين آنها قوس الكتريكي برقرار مي شود و جريان برق از مدار مي گذرد. ولي چون مقاومت الكتريكي قوس زياد است حرارت قابل ملاحضه اي توليد مي شود. از حرارت فوق الذكر مي توان براي ذوب دو قطعه فلز و اتصال آنها به يكديگر استفاده نمود.</a:t>
            </a:r>
            <a:endParaRPr lang="fa-IR" altLang="en-US" sz="2000" b="1">
              <a:solidFill>
                <a:srgbClr val="0033CC"/>
              </a:solidFill>
              <a:cs typeface="2  Zar" pitchFamily="2" charset="-78"/>
            </a:endParaRPr>
          </a:p>
          <a:p>
            <a:pPr>
              <a:lnSpc>
                <a:spcPct val="80000"/>
              </a:lnSpc>
              <a:buFontTx/>
              <a:buNone/>
            </a:pPr>
            <a:endParaRPr lang="fa-IR" altLang="en-US" sz="2000" b="1">
              <a:solidFill>
                <a:srgbClr val="0033CC"/>
              </a:solidFill>
              <a:cs typeface="2  Zar" pitchFamily="2" charset="-78"/>
            </a:endParaRPr>
          </a:p>
          <a:p>
            <a:pPr>
              <a:lnSpc>
                <a:spcPct val="80000"/>
              </a:lnSpc>
              <a:buFontTx/>
              <a:buNone/>
            </a:pPr>
            <a:endParaRPr lang="fa-IR" altLang="en-US" sz="2000" b="1">
              <a:solidFill>
                <a:srgbClr val="0033CC"/>
              </a:solidFill>
              <a:cs typeface="2  Zar" pitchFamily="2" charset="-78"/>
            </a:endParaRPr>
          </a:p>
          <a:p>
            <a:pPr>
              <a:lnSpc>
                <a:spcPct val="80000"/>
              </a:lnSpc>
              <a:buFontTx/>
              <a:buNone/>
            </a:pPr>
            <a:endParaRPr lang="en-US" altLang="en-US" sz="2000" b="1">
              <a:solidFill>
                <a:srgbClr val="0033CC"/>
              </a:solidFill>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checkerboard(across)">
                                      <p:cBhvr>
                                        <p:cTn id="12" dur="500"/>
                                        <p:tgtEl>
                                          <p:spTgt spid="2048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0483">
                                            <p:txEl>
                                              <p:pRg st="1" end="1"/>
                                            </p:txEl>
                                          </p:spTgt>
                                        </p:tgtEl>
                                        <p:attrNameLst>
                                          <p:attrName>style.visibility</p:attrName>
                                        </p:attrNameLst>
                                      </p:cBhvr>
                                      <p:to>
                                        <p:strVal val="visible"/>
                                      </p:to>
                                    </p:set>
                                    <p:animEffect transition="in" filter="checkerboard(across)">
                                      <p:cBhvr>
                                        <p:cTn id="15" dur="500"/>
                                        <p:tgtEl>
                                          <p:spTgt spid="2048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nodeType="clickEffect">
                                  <p:stCondLst>
                                    <p:cond delay="0"/>
                                  </p:stCondLst>
                                  <p:childTnLst>
                                    <p:set>
                                      <p:cBhvr>
                                        <p:cTn id="19" dur="1" fill="hold">
                                          <p:stCondLst>
                                            <p:cond delay="0"/>
                                          </p:stCondLst>
                                        </p:cTn>
                                        <p:tgtEl>
                                          <p:spTgt spid="20483">
                                            <p:txEl>
                                              <p:pRg st="4" end="4"/>
                                            </p:txEl>
                                          </p:spTgt>
                                        </p:tgtEl>
                                        <p:attrNameLst>
                                          <p:attrName>style.visibility</p:attrName>
                                        </p:attrNameLst>
                                      </p:cBhvr>
                                      <p:to>
                                        <p:strVal val="visible"/>
                                      </p:to>
                                    </p:set>
                                    <p:anim calcmode="lin" valueType="num">
                                      <p:cBhvr>
                                        <p:cTn id="20" dur="1000" fill="hold"/>
                                        <p:tgtEl>
                                          <p:spTgt spid="20483">
                                            <p:txEl>
                                              <p:pRg st="4" end="4"/>
                                            </p:txEl>
                                          </p:spTgt>
                                        </p:tgtEl>
                                        <p:attrNameLst>
                                          <p:attrName>ppt_w</p:attrName>
                                        </p:attrNameLst>
                                      </p:cBhvr>
                                      <p:tavLst>
                                        <p:tav tm="0">
                                          <p:val>
                                            <p:strVal val="#ppt_w*0.70"/>
                                          </p:val>
                                        </p:tav>
                                        <p:tav tm="100000">
                                          <p:val>
                                            <p:strVal val="#ppt_w"/>
                                          </p:val>
                                        </p:tav>
                                      </p:tavLst>
                                    </p:anim>
                                    <p:anim calcmode="lin" valueType="num">
                                      <p:cBhvr>
                                        <p:cTn id="21" dur="1000" fill="hold"/>
                                        <p:tgtEl>
                                          <p:spTgt spid="20483">
                                            <p:txEl>
                                              <p:pRg st="4" end="4"/>
                                            </p:txEl>
                                          </p:spTgt>
                                        </p:tgtEl>
                                        <p:attrNameLst>
                                          <p:attrName>ppt_h</p:attrName>
                                        </p:attrNameLst>
                                      </p:cBhvr>
                                      <p:tavLst>
                                        <p:tav tm="0">
                                          <p:val>
                                            <p:strVal val="#ppt_h"/>
                                          </p:val>
                                        </p:tav>
                                        <p:tav tm="100000">
                                          <p:val>
                                            <p:strVal val="#ppt_h"/>
                                          </p:val>
                                        </p:tav>
                                      </p:tavLst>
                                    </p:anim>
                                    <p:animEffect transition="in" filter="fade">
                                      <p:cBhvr>
                                        <p:cTn id="22" dur="1000"/>
                                        <p:tgtEl>
                                          <p:spTgt spid="2048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animEffect transition="in" filter="blinds(horizontal)">
                                      <p:cBhvr>
                                        <p:cTn id="27" dur="500"/>
                                        <p:tgtEl>
                                          <p:spTgt spid="2048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0483">
                                            <p:txEl>
                                              <p:pRg st="7" end="7"/>
                                            </p:txEl>
                                          </p:spTgt>
                                        </p:tgtEl>
                                        <p:attrNameLst>
                                          <p:attrName>style.visibility</p:attrName>
                                        </p:attrNameLst>
                                      </p:cBhvr>
                                      <p:to>
                                        <p:strVal val="visible"/>
                                      </p:to>
                                    </p:set>
                                    <p:animEffect transition="in" filter="blinds(horizontal)">
                                      <p:cBhvr>
                                        <p:cTn id="30" dur="500"/>
                                        <p:tgtEl>
                                          <p:spTgt spid="20483">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0483">
                                            <p:txEl>
                                              <p:pRg st="8" end="8"/>
                                            </p:txEl>
                                          </p:spTgt>
                                        </p:tgtEl>
                                        <p:attrNameLst>
                                          <p:attrName>style.visibility</p:attrName>
                                        </p:attrNameLst>
                                      </p:cBhvr>
                                      <p:to>
                                        <p:strVal val="visible"/>
                                      </p:to>
                                    </p:set>
                                    <p:animEffect transition="in" filter="blinds(horizontal)">
                                      <p:cBhvr>
                                        <p:cTn id="33" dur="500"/>
                                        <p:tgtEl>
                                          <p:spTgt spid="204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descr="&quot;H砂W砂焑真㱸眭स桘&quot;栬&quot;Ğ砂䃠"/>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8313" y="804863"/>
            <a:ext cx="8424862" cy="4710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wipe(down)">
                                      <p:cBhvr>
                                        <p:cTn id="7"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250825" y="188913"/>
            <a:ext cx="8642350" cy="6335712"/>
          </a:xfrm>
        </p:spPr>
        <p:txBody>
          <a:bodyPr/>
          <a:lstStyle/>
          <a:p>
            <a:pPr marL="609600" indent="-609600">
              <a:buFontTx/>
              <a:buNone/>
            </a:pPr>
            <a:r>
              <a:rPr lang="fa-IR" altLang="en-US" sz="2000" b="1">
                <a:solidFill>
                  <a:srgbClr val="FF3300"/>
                </a:solidFill>
                <a:cs typeface="2  Zar" pitchFamily="2" charset="-78"/>
              </a:rPr>
              <a:t>2-ركتيفاير يا يكسو كننده :</a:t>
            </a:r>
          </a:p>
          <a:p>
            <a:pPr marL="609600" indent="-609600">
              <a:buFontTx/>
              <a:buNone/>
            </a:pPr>
            <a:endParaRPr lang="fa-IR" altLang="en-US" sz="2000">
              <a:solidFill>
                <a:srgbClr val="FF3300"/>
              </a:solidFill>
              <a:cs typeface="2  Zar" pitchFamily="2" charset="-78"/>
            </a:endParaRPr>
          </a:p>
          <a:p>
            <a:pPr marL="609600" indent="-609600">
              <a:buFontTx/>
              <a:buNone/>
            </a:pPr>
            <a:r>
              <a:rPr lang="fa-IR" altLang="en-US" sz="2000">
                <a:cs typeface="2  Zar" pitchFamily="2" charset="-78"/>
              </a:rPr>
              <a:t>ماشين هاي يكسو كننده داراي طرح هاي متعدد براي مقاصد مختلف مي باشند. انعطاف پذيري يكي از دلايل پذيرش گستردة اين دستگاه در صنعت جوشكاري مي باشند. اين ماشين ها قادر به تحويل جريان با قطب مستقيم يا معكوس مي باشند و نيز ممكن است براي جوشكاري دستي و يا جوشكاري با گاز محافظت و يا زيرپودري مورد استفاده قرار گيرد و امكان سرويس دهي چندين كاربر را دارا باشند. همة اين ماشين ها داراي دو قسمت اصلي اند كه عبارتند از :</a:t>
            </a:r>
          </a:p>
          <a:p>
            <a:pPr marL="990600" lvl="1" indent="-533400">
              <a:buFontTx/>
              <a:buNone/>
            </a:pPr>
            <a:r>
              <a:rPr lang="fa-IR" altLang="en-US" sz="2000">
                <a:cs typeface="2  Zar" pitchFamily="2" charset="-78"/>
              </a:rPr>
              <a:t>مبدل ( ترانسفورماتور ) جهت تنظيم جريان متناوب ورودي به ماشين</a:t>
            </a:r>
          </a:p>
          <a:p>
            <a:pPr marL="990600" lvl="1" indent="-533400">
              <a:buFontTx/>
              <a:buNone/>
            </a:pPr>
            <a:r>
              <a:rPr lang="fa-IR" altLang="en-US" sz="2000">
                <a:cs typeface="2  Zar" pitchFamily="2" charset="-78"/>
              </a:rPr>
              <a:t>يكسو كننده كه جريان متناوب را به جريان مستقيم تبديل مي كند.</a:t>
            </a:r>
          </a:p>
          <a:p>
            <a:pPr marL="609600" indent="-609600">
              <a:buFontTx/>
              <a:buNone/>
            </a:pPr>
            <a:r>
              <a:rPr lang="fa-IR" altLang="en-US" sz="2000">
                <a:cs typeface="2  Zar" pitchFamily="2" charset="-78"/>
              </a:rPr>
              <a:t>   اين دستگاه ها داراي يك الكتروموتور و فن دمنده است كه باعث خنك كردن يكسو كننده در حين كار و در نتيجه بالا رفتن راندمان دستگاه مي گردد. كنترل جريان پيوسته در يك دامنه وسيع امكان پذير است.</a:t>
            </a:r>
            <a:endParaRPr lang="en-US" altLang="en-US" sz="2000">
              <a:cs typeface="2  Zar" pitchFamily="2" charset="-78"/>
            </a:endParaRPr>
          </a:p>
        </p:txBody>
      </p:sp>
      <p:pic>
        <p:nvPicPr>
          <p:cNvPr id="78852" name="Picture 4" descr="H砂W砂焑真㱸眭स׈֜Ğ砂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3933825"/>
            <a:ext cx="4810125"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5" descr="H砂W砂焑真㱸眭स絸経Ğ砂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932238"/>
            <a:ext cx="253841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78851">
                                            <p:txEl>
                                              <p:pRg st="2" end="2"/>
                                            </p:txEl>
                                          </p:spTgt>
                                        </p:tgtEl>
                                        <p:attrNameLst>
                                          <p:attrName>style.visibility</p:attrName>
                                        </p:attrNameLst>
                                      </p:cBhvr>
                                      <p:to>
                                        <p:strVal val="visible"/>
                                      </p:to>
                                    </p:set>
                                    <p:animEffect transition="in" filter="wipe(down)">
                                      <p:cBhvr>
                                        <p:cTn id="13" dur="500"/>
                                        <p:tgtEl>
                                          <p:spTgt spid="78851">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78851">
                                            <p:txEl>
                                              <p:pRg st="3" end="3"/>
                                            </p:txEl>
                                          </p:spTgt>
                                        </p:tgtEl>
                                        <p:attrNameLst>
                                          <p:attrName>style.visibility</p:attrName>
                                        </p:attrNameLst>
                                      </p:cBhvr>
                                      <p:to>
                                        <p:strVal val="visible"/>
                                      </p:to>
                                    </p:set>
                                    <p:animEffect transition="in" filter="wipe(down)">
                                      <p:cBhvr>
                                        <p:cTn id="16" dur="500"/>
                                        <p:tgtEl>
                                          <p:spTgt spid="78851">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78851">
                                            <p:txEl>
                                              <p:pRg st="4" end="4"/>
                                            </p:txEl>
                                          </p:spTgt>
                                        </p:tgtEl>
                                        <p:attrNameLst>
                                          <p:attrName>style.visibility</p:attrName>
                                        </p:attrNameLst>
                                      </p:cBhvr>
                                      <p:to>
                                        <p:strVal val="visible"/>
                                      </p:to>
                                    </p:set>
                                    <p:animEffect transition="in" filter="wipe(down)">
                                      <p:cBhvr>
                                        <p:cTn id="19" dur="500"/>
                                        <p:tgtEl>
                                          <p:spTgt spid="78851">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78851">
                                            <p:txEl>
                                              <p:pRg st="5" end="5"/>
                                            </p:txEl>
                                          </p:spTgt>
                                        </p:tgtEl>
                                        <p:attrNameLst>
                                          <p:attrName>style.visibility</p:attrName>
                                        </p:attrNameLst>
                                      </p:cBhvr>
                                      <p:to>
                                        <p:strVal val="visible"/>
                                      </p:to>
                                    </p:set>
                                    <p:animEffect transition="in" filter="wipe(down)">
                                      <p:cBhvr>
                                        <p:cTn id="22" dur="500"/>
                                        <p:tgtEl>
                                          <p:spTgt spid="7885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78852"/>
                                        </p:tgtEl>
                                        <p:attrNameLst>
                                          <p:attrName>style.visibility</p:attrName>
                                        </p:attrNameLst>
                                      </p:cBhvr>
                                      <p:to>
                                        <p:strVal val="visible"/>
                                      </p:to>
                                    </p:set>
                                    <p:animEffect transition="in" filter="diamond(in)">
                                      <p:cBhvr>
                                        <p:cTn id="27" dur="2000"/>
                                        <p:tgtEl>
                                          <p:spTgt spid="788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78853"/>
                                        </p:tgtEl>
                                        <p:attrNameLst>
                                          <p:attrName>style.visibility</p:attrName>
                                        </p:attrNameLst>
                                      </p:cBhvr>
                                      <p:to>
                                        <p:strVal val="visible"/>
                                      </p:to>
                                    </p:set>
                                    <p:animEffect transition="in" filter="slide(fromBottom)">
                                      <p:cBhvr>
                                        <p:cTn id="32" dur="5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457200" y="333375"/>
            <a:ext cx="8435975" cy="6191250"/>
          </a:xfrm>
        </p:spPr>
        <p:txBody>
          <a:bodyPr/>
          <a:lstStyle/>
          <a:p>
            <a:pPr>
              <a:lnSpc>
                <a:spcPct val="80000"/>
              </a:lnSpc>
              <a:buFontTx/>
              <a:buNone/>
            </a:pPr>
            <a:r>
              <a:rPr lang="fa-IR" altLang="en-US" sz="2000">
                <a:cs typeface="2  Zar" pitchFamily="2" charset="-78"/>
              </a:rPr>
              <a:t> </a:t>
            </a:r>
            <a:r>
              <a:rPr lang="fa-IR" altLang="en-US" sz="2000" b="1">
                <a:solidFill>
                  <a:srgbClr val="3399FF"/>
                </a:solidFill>
                <a:cs typeface="2  Zar" pitchFamily="2" charset="-78"/>
              </a:rPr>
              <a:t>ماشين هاي جوشكاري مبدل با يكسو كننده </a:t>
            </a:r>
            <a:r>
              <a:rPr lang="en-US" altLang="en-US" sz="2000" b="1">
                <a:solidFill>
                  <a:srgbClr val="3399FF"/>
                </a:solidFill>
                <a:cs typeface="2  Zar" pitchFamily="2" charset="-78"/>
              </a:rPr>
              <a:t>AC – DC</a:t>
            </a:r>
            <a:r>
              <a:rPr lang="fa-IR" altLang="en-US" sz="2000" b="1">
                <a:solidFill>
                  <a:srgbClr val="3399FF"/>
                </a:solidFill>
                <a:cs typeface="2  Zar" pitchFamily="2" charset="-78"/>
              </a:rPr>
              <a:t> : </a:t>
            </a:r>
          </a:p>
          <a:p>
            <a:pPr>
              <a:lnSpc>
                <a:spcPct val="80000"/>
              </a:lnSpc>
              <a:buFontTx/>
              <a:buNone/>
            </a:pPr>
            <a:endParaRPr lang="fa-IR" altLang="en-US" sz="2000" b="1">
              <a:solidFill>
                <a:srgbClr val="3399FF"/>
              </a:solidFill>
              <a:cs typeface="2  Zar" pitchFamily="2" charset="-78"/>
            </a:endParaRPr>
          </a:p>
          <a:p>
            <a:pPr>
              <a:lnSpc>
                <a:spcPct val="80000"/>
              </a:lnSpc>
              <a:buFontTx/>
              <a:buNone/>
            </a:pPr>
            <a:r>
              <a:rPr lang="fa-IR" altLang="en-US" sz="2000" b="1">
                <a:cs typeface="2  Zar" pitchFamily="2" charset="-78"/>
              </a:rPr>
              <a:t>   </a:t>
            </a:r>
            <a:r>
              <a:rPr lang="fa-IR" altLang="en-US" sz="2000">
                <a:cs typeface="2  Zar" pitchFamily="2" charset="-78"/>
              </a:rPr>
              <a:t>اين ماشين ها به كاربر اجازه مي دهند كه جريان را به صورت مستقيم يا معكوس انتخاب كند. اين ماشين ها در اصل يك يكسو كننده  جريان </a:t>
            </a:r>
            <a:r>
              <a:rPr lang="en-US" altLang="en-US" sz="2000">
                <a:cs typeface="2  Zar" pitchFamily="2" charset="-78"/>
              </a:rPr>
              <a:t>AC</a:t>
            </a:r>
            <a:r>
              <a:rPr lang="fa-IR" altLang="en-US" sz="2000">
                <a:cs typeface="2  Zar" pitchFamily="2" charset="-78"/>
              </a:rPr>
              <a:t> هستند و نصب يك كليد بر روي دستگاه به ما اجازه مي دهد تا فقط از قسمت مبدل براي جريان متناوب استفاده كنيم. و با زدن يك كليد ديگر يا چرخاندن يك صفحه جريان خروجي به جريان مستقيم جوشكاري تبديل گردد. مدار يكسو كنندة اين ماشين هم مشابه ساير دستگاه هاي ركتيفاير ، از يك پل و تستون ( پل ديود - تريستور ) تشكيل شده است. دستگاه هاي با تشكيل قوس با فركانس بالا ، هدايت جريان آب و گاز در حين جوشكاري - فيلترهاي عملكرد جريان متناوب و ساير تنظيم كننده ها نظير ريموت كنترل در اين دستگاه ها پيش بيني شده است.</a:t>
            </a:r>
          </a:p>
          <a:p>
            <a:pPr>
              <a:lnSpc>
                <a:spcPct val="80000"/>
              </a:lnSpc>
              <a:buFontTx/>
              <a:buNone/>
            </a:pPr>
            <a:endParaRPr lang="fa-IR" altLang="en-US" sz="2000" b="1">
              <a:cs typeface="2  Zar" pitchFamily="2" charset="-78"/>
            </a:endParaRPr>
          </a:p>
          <a:p>
            <a:pPr>
              <a:lnSpc>
                <a:spcPct val="80000"/>
              </a:lnSpc>
              <a:buFontTx/>
              <a:buNone/>
            </a:pPr>
            <a:r>
              <a:rPr lang="fa-IR" altLang="en-US" sz="2000" b="1">
                <a:solidFill>
                  <a:srgbClr val="3399FF"/>
                </a:solidFill>
                <a:cs typeface="2  Zar" pitchFamily="2" charset="-78"/>
              </a:rPr>
              <a:t>   ماشين هاي جوشكاري جريان متناوب :</a:t>
            </a:r>
          </a:p>
          <a:p>
            <a:pPr>
              <a:lnSpc>
                <a:spcPct val="80000"/>
              </a:lnSpc>
              <a:buFontTx/>
              <a:buNone/>
            </a:pPr>
            <a:r>
              <a:rPr lang="fa-IR" altLang="en-US" sz="2000" b="1">
                <a:solidFill>
                  <a:srgbClr val="3399FF"/>
                </a:solidFill>
                <a:cs typeface="2  Zar" pitchFamily="2" charset="-78"/>
              </a:rPr>
              <a:t> </a:t>
            </a:r>
          </a:p>
          <a:p>
            <a:pPr>
              <a:lnSpc>
                <a:spcPct val="80000"/>
              </a:lnSpc>
              <a:buFontTx/>
              <a:buNone/>
            </a:pPr>
            <a:r>
              <a:rPr lang="fa-IR" altLang="en-US" sz="2000" b="1">
                <a:cs typeface="2  Zar" pitchFamily="2" charset="-78"/>
              </a:rPr>
              <a:t>   </a:t>
            </a:r>
            <a:r>
              <a:rPr lang="fa-IR" altLang="en-US" sz="2000">
                <a:cs typeface="2  Zar" pitchFamily="2" charset="-78"/>
              </a:rPr>
              <a:t>خاصيت جريان متناوب اين است كه در هر 120/1 تا 10/1 ثانيه جهت آن عكس مي شود. اين تغيير فاز مداوم جريان ، باعث كاهش ميدان مغناطيسي جريان شده و در نتيجه از انحراف قوس مي كاهد. انحراف قوس باعث ترشح شده و در تركيب جوش ايجاد تخلخل مي كند. هر چند كه تشكيل قوس با جريان متناوب نسبت به حالت استفاده از جريان يكسو تا اندازه اي مشكل است ، ليكن عدم وجود انحراف قوس و ولتاژ زياد باعث تداوم و پايداري قوس مي گردد. و اين موضوع اجازة استفاده از الكترودهاي بزرگ را داده و باعث افزايش سرعت كار در جوشكاري فلزات سنگين و ضخيم مي گردد. از ديگر مزاياي ماشين هاي جريان متناوب ، قيمت پايين مصرف انرژي ، بازدة توليد جريان زياد ، عملكرد پيچيده و كاهش نياز و مراقبت و نگهداري نسبت به انواع ديگر ماشين ها مي باشد.</a:t>
            </a:r>
            <a:endParaRPr lang="en-US" altLang="en-US" sz="20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diamond(in)">
                                      <p:cBhvr>
                                        <p:cTn id="7" dur="2000"/>
                                        <p:tgtEl>
                                          <p:spTgt spid="79875">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79875">
                                            <p:txEl>
                                              <p:pRg st="2" end="2"/>
                                            </p:txEl>
                                          </p:spTgt>
                                        </p:tgtEl>
                                        <p:attrNameLst>
                                          <p:attrName>style.visibility</p:attrName>
                                        </p:attrNameLst>
                                      </p:cBhvr>
                                      <p:to>
                                        <p:strVal val="visible"/>
                                      </p:to>
                                    </p:set>
                                    <p:animEffect transition="in" filter="diamond(in)">
                                      <p:cBhvr>
                                        <p:cTn id="10" dur="2000"/>
                                        <p:tgtEl>
                                          <p:spTgt spid="7987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79875">
                                            <p:txEl>
                                              <p:pRg st="4" end="4"/>
                                            </p:txEl>
                                          </p:spTgt>
                                        </p:tgtEl>
                                        <p:attrNameLst>
                                          <p:attrName>style.visibility</p:attrName>
                                        </p:attrNameLst>
                                      </p:cBhvr>
                                      <p:to>
                                        <p:strVal val="visible"/>
                                      </p:to>
                                    </p:set>
                                    <p:anim calcmode="lin" valueType="num">
                                      <p:cBhvr additive="base">
                                        <p:cTn id="15" dur="500" fill="hold"/>
                                        <p:tgtEl>
                                          <p:spTgt spid="7987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987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9875">
                                            <p:txEl>
                                              <p:pRg st="5" end="5"/>
                                            </p:txEl>
                                          </p:spTgt>
                                        </p:tgtEl>
                                        <p:attrNameLst>
                                          <p:attrName>style.visibility</p:attrName>
                                        </p:attrNameLst>
                                      </p:cBhvr>
                                      <p:to>
                                        <p:strVal val="visible"/>
                                      </p:to>
                                    </p:set>
                                    <p:anim calcmode="lin" valueType="num">
                                      <p:cBhvr additive="base">
                                        <p:cTn id="19" dur="500" fill="hold"/>
                                        <p:tgtEl>
                                          <p:spTgt spid="7987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87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9875">
                                            <p:txEl>
                                              <p:pRg st="6" end="6"/>
                                            </p:txEl>
                                          </p:spTgt>
                                        </p:tgtEl>
                                        <p:attrNameLst>
                                          <p:attrName>style.visibility</p:attrName>
                                        </p:attrNameLst>
                                      </p:cBhvr>
                                      <p:to>
                                        <p:strVal val="visible"/>
                                      </p:to>
                                    </p:set>
                                    <p:anim calcmode="lin" valueType="num">
                                      <p:cBhvr additive="base">
                                        <p:cTn id="23" dur="500" fill="hold"/>
                                        <p:tgtEl>
                                          <p:spTgt spid="7987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98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250825" y="260350"/>
            <a:ext cx="8713788" cy="6408738"/>
          </a:xfrm>
        </p:spPr>
        <p:txBody>
          <a:bodyPr/>
          <a:lstStyle/>
          <a:p>
            <a:pPr marL="609600" indent="-609600">
              <a:lnSpc>
                <a:spcPct val="80000"/>
              </a:lnSpc>
              <a:buFontTx/>
              <a:buNone/>
            </a:pPr>
            <a:r>
              <a:rPr lang="fa-IR" altLang="en-US" sz="2000" b="1">
                <a:solidFill>
                  <a:srgbClr val="FF3300"/>
                </a:solidFill>
                <a:cs typeface="2  Zar" pitchFamily="2" charset="-78"/>
              </a:rPr>
              <a:t>3-دينام :</a:t>
            </a:r>
          </a:p>
          <a:p>
            <a:pPr marL="609600" indent="-609600">
              <a:lnSpc>
                <a:spcPct val="80000"/>
              </a:lnSpc>
              <a:buFontTx/>
              <a:buNone/>
            </a:pPr>
            <a:endParaRPr lang="fa-IR" altLang="en-US" sz="2000">
              <a:solidFill>
                <a:srgbClr val="FF3300"/>
              </a:solidFill>
              <a:cs typeface="2  Zar" pitchFamily="2" charset="-78"/>
            </a:endParaRPr>
          </a:p>
          <a:p>
            <a:pPr marL="609600" indent="-609600">
              <a:lnSpc>
                <a:spcPct val="80000"/>
              </a:lnSpc>
              <a:buFontTx/>
              <a:buNone/>
            </a:pPr>
            <a:r>
              <a:rPr lang="fa-IR" altLang="en-US" sz="2000">
                <a:cs typeface="2  Zar" pitchFamily="2" charset="-78"/>
              </a:rPr>
              <a:t>   اگر فركانس يا تناوب برق را از بين ببريم ، يك جريان مستقيم حاصل خواهد شد. به اين منظور از دستگاه ها دينام استفاده مي شود كه بطور كلي به دو بخش محرك و متحرك تقسيم مي شود. بخش محرك بايستي انرژي لازم را جهت توليد الكتريسيته تأمين نمايد كه اصولاً يك موتور برقي متناوب يا يك موتور احتراقي ( بنزيني ) اين نقش را ايفا مي نمايد. اين موتور توسط يك قيح به دستگاه دينام كوپله مي گردد تا دينام ( بخش متحرك ) را بدور آن به حركت درآورد. بخش متحرك جريان </a:t>
            </a:r>
            <a:r>
              <a:rPr lang="en-US" altLang="en-US" sz="2000">
                <a:cs typeface="2  Zar" pitchFamily="2" charset="-78"/>
              </a:rPr>
              <a:t>DC</a:t>
            </a:r>
            <a:r>
              <a:rPr lang="fa-IR" altLang="en-US" sz="2000">
                <a:cs typeface="2  Zar" pitchFamily="2" charset="-78"/>
              </a:rPr>
              <a:t> با ولتاژ و آمپراژ لازم جهت جوشكاري را توليد مي نمايد. واحدهاي مختلف دستگاه بر روي يك شاسي نصب شده اند كه در زير آن چرخ و لاستيك جهت انتقال و حركت ، نصب شده است. اين دستگاه داراي ويژگي هاي زير مي باشد :</a:t>
            </a:r>
          </a:p>
          <a:p>
            <a:pPr marL="609600" indent="-609600">
              <a:lnSpc>
                <a:spcPct val="80000"/>
              </a:lnSpc>
            </a:pPr>
            <a:r>
              <a:rPr lang="fa-IR" altLang="en-US" sz="2000">
                <a:cs typeface="2  Zar" pitchFamily="2" charset="-78"/>
              </a:rPr>
              <a:t>داراي قوس نفوذي و قوي مي باشد.</a:t>
            </a:r>
          </a:p>
          <a:p>
            <a:pPr marL="609600" indent="-609600">
              <a:lnSpc>
                <a:spcPct val="80000"/>
              </a:lnSpc>
            </a:pPr>
            <a:r>
              <a:rPr lang="fa-IR" altLang="en-US" sz="2000">
                <a:cs typeface="2  Zar" pitchFamily="2" charset="-78"/>
              </a:rPr>
              <a:t>داراي دوام و عمر طولاني مي باشد.</a:t>
            </a:r>
          </a:p>
          <a:p>
            <a:pPr marL="609600" indent="-609600">
              <a:lnSpc>
                <a:spcPct val="80000"/>
              </a:lnSpc>
            </a:pPr>
            <a:r>
              <a:rPr lang="fa-IR" altLang="en-US" sz="2000">
                <a:cs typeface="2  Zar" pitchFamily="2" charset="-78"/>
              </a:rPr>
              <a:t>تنوع كار زياد داشته و مي تواند براي كليه فلزات قابل جوشكاري با قوس الكتريكي بكار رود. مولدهاي جريان مستقيم در صورتي كه به طور صحيح نگهداري شوند بسيار با دوام بوده و عمر آنها طولاني مي گردد. بيشتر نقاط گردننده در اين دستگاه ها دچار فرسودگي مي گردند مانند جاروبك ذغالي ( بخشي كه روي كلكتور قرار دارد ). </a:t>
            </a:r>
            <a:r>
              <a:rPr lang="en-US" altLang="en-US" sz="2000">
                <a:cs typeface="2  Zar" pitchFamily="2" charset="-78"/>
              </a:rPr>
              <a:t>Commutation</a:t>
            </a:r>
            <a:r>
              <a:rPr lang="fa-IR" altLang="en-US" sz="2000">
                <a:cs typeface="2  Zar" pitchFamily="2" charset="-78"/>
              </a:rPr>
              <a:t> ( عايق سطح يكسو كننده ) دستگاه استارت ، ياتاقان ها ، بلبرينگ ها و رئوستائي كنترل كه چنانچه اين قسمت ها سرويس ماهيانه و بازديد گردند ، دستگاه داراي راندمان بالايي خواهد بود.</a:t>
            </a:r>
          </a:p>
          <a:p>
            <a:pPr marL="609600" indent="-609600">
              <a:lnSpc>
                <a:spcPct val="80000"/>
              </a:lnSpc>
            </a:pPr>
            <a:r>
              <a:rPr lang="fa-IR" altLang="en-US" sz="2000">
                <a:cs typeface="2  Zar" pitchFamily="2" charset="-78"/>
              </a:rPr>
              <a:t>در دستگاه هاي </a:t>
            </a:r>
            <a:r>
              <a:rPr lang="en-US" altLang="en-US" sz="2000">
                <a:cs typeface="2  Zar" pitchFamily="2" charset="-78"/>
              </a:rPr>
              <a:t>DC</a:t>
            </a:r>
            <a:r>
              <a:rPr lang="fa-IR" altLang="en-US" sz="2000">
                <a:cs typeface="2  Zar" pitchFamily="2" charset="-78"/>
              </a:rPr>
              <a:t> مي توان از تغيير قطب در جوشكاري استفاده نمود. همانطور كه مي دانيم 3/2 حرارت در قطب مثبت و 3/1 در قطب منفي مي باشد. و با توجه به آن مي توان قطب مناسب را براي جوشكاري انتخاب نمود. در صورتيكه در جريان </a:t>
            </a:r>
            <a:r>
              <a:rPr lang="en-US" altLang="en-US" sz="2000">
                <a:cs typeface="2  Zar" pitchFamily="2" charset="-78"/>
              </a:rPr>
              <a:t>AC</a:t>
            </a:r>
            <a:r>
              <a:rPr lang="fa-IR" altLang="en-US" sz="2000">
                <a:cs typeface="2  Zar" pitchFamily="2" charset="-78"/>
              </a:rPr>
              <a:t> قطب مثبت و منفي در هر سيكل عوض شود. مسير جريان الكتريكي از انتهاي منفي منبع به سمت فلز پايه ، قوس ، الكترود و سپس سمت قطب مثبت مي باشد. در بعضي از دستگاه هاي دينام با نصب يك كليد بدون اينكه جاي كابل ها را عوض كنيم تغيير قطب انجام مي گيرد.</a:t>
            </a:r>
            <a:endParaRPr lang="en-US" altLang="en-US" sz="20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wipe(down)">
                                      <p:cBhvr>
                                        <p:cTn id="7" dur="500"/>
                                        <p:tgtEl>
                                          <p:spTgt spid="80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80899">
                                            <p:txEl>
                                              <p:pRg st="2" end="2"/>
                                            </p:txEl>
                                          </p:spTgt>
                                        </p:tgtEl>
                                        <p:attrNameLst>
                                          <p:attrName>style.visibility</p:attrName>
                                        </p:attrNameLst>
                                      </p:cBhvr>
                                      <p:to>
                                        <p:strVal val="visible"/>
                                      </p:to>
                                    </p:set>
                                    <p:anim calcmode="lin" valueType="num">
                                      <p:cBhvr>
                                        <p:cTn id="12" dur="1000" fill="hold"/>
                                        <p:tgtEl>
                                          <p:spTgt spid="80899">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80899">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80899">
                                            <p:txEl>
                                              <p:pRg st="2" end="2"/>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80899">
                                            <p:txEl>
                                              <p:pRg st="3" end="3"/>
                                            </p:txEl>
                                          </p:spTgt>
                                        </p:tgtEl>
                                        <p:attrNameLst>
                                          <p:attrName>style.visibility</p:attrName>
                                        </p:attrNameLst>
                                      </p:cBhvr>
                                      <p:to>
                                        <p:strVal val="visible"/>
                                      </p:to>
                                    </p:set>
                                    <p:anim calcmode="lin" valueType="num">
                                      <p:cBhvr>
                                        <p:cTn id="17" dur="1000" fill="hold"/>
                                        <p:tgtEl>
                                          <p:spTgt spid="80899">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80899">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80899">
                                            <p:txEl>
                                              <p:pRg st="3" end="3"/>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80899">
                                            <p:txEl>
                                              <p:pRg st="4" end="4"/>
                                            </p:txEl>
                                          </p:spTgt>
                                        </p:tgtEl>
                                        <p:attrNameLst>
                                          <p:attrName>style.visibility</p:attrName>
                                        </p:attrNameLst>
                                      </p:cBhvr>
                                      <p:to>
                                        <p:strVal val="visible"/>
                                      </p:to>
                                    </p:set>
                                    <p:anim calcmode="lin" valueType="num">
                                      <p:cBhvr>
                                        <p:cTn id="22" dur="1000" fill="hold"/>
                                        <p:tgtEl>
                                          <p:spTgt spid="80899">
                                            <p:txEl>
                                              <p:pRg st="4" end="4"/>
                                            </p:txEl>
                                          </p:spTgt>
                                        </p:tgtEl>
                                        <p:attrNameLst>
                                          <p:attrName>ppt_w</p:attrName>
                                        </p:attrNameLst>
                                      </p:cBhvr>
                                      <p:tavLst>
                                        <p:tav tm="0">
                                          <p:val>
                                            <p:strVal val="#ppt_w*0.70"/>
                                          </p:val>
                                        </p:tav>
                                        <p:tav tm="100000">
                                          <p:val>
                                            <p:strVal val="#ppt_w"/>
                                          </p:val>
                                        </p:tav>
                                      </p:tavLst>
                                    </p:anim>
                                    <p:anim calcmode="lin" valueType="num">
                                      <p:cBhvr>
                                        <p:cTn id="23" dur="1000" fill="hold"/>
                                        <p:tgtEl>
                                          <p:spTgt spid="80899">
                                            <p:txEl>
                                              <p:pRg st="4" end="4"/>
                                            </p:txEl>
                                          </p:spTgt>
                                        </p:tgtEl>
                                        <p:attrNameLst>
                                          <p:attrName>ppt_h</p:attrName>
                                        </p:attrNameLst>
                                      </p:cBhvr>
                                      <p:tavLst>
                                        <p:tav tm="0">
                                          <p:val>
                                            <p:strVal val="#ppt_h"/>
                                          </p:val>
                                        </p:tav>
                                        <p:tav tm="100000">
                                          <p:val>
                                            <p:strVal val="#ppt_h"/>
                                          </p:val>
                                        </p:tav>
                                      </p:tavLst>
                                    </p:anim>
                                    <p:animEffect transition="in" filter="fade">
                                      <p:cBhvr>
                                        <p:cTn id="24" dur="1000"/>
                                        <p:tgtEl>
                                          <p:spTgt spid="80899">
                                            <p:txEl>
                                              <p:pRg st="4" end="4"/>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80899">
                                            <p:txEl>
                                              <p:pRg st="5" end="5"/>
                                            </p:txEl>
                                          </p:spTgt>
                                        </p:tgtEl>
                                        <p:attrNameLst>
                                          <p:attrName>style.visibility</p:attrName>
                                        </p:attrNameLst>
                                      </p:cBhvr>
                                      <p:to>
                                        <p:strVal val="visible"/>
                                      </p:to>
                                    </p:set>
                                    <p:anim calcmode="lin" valueType="num">
                                      <p:cBhvr>
                                        <p:cTn id="27" dur="1000" fill="hold"/>
                                        <p:tgtEl>
                                          <p:spTgt spid="80899">
                                            <p:txEl>
                                              <p:pRg st="5" end="5"/>
                                            </p:txEl>
                                          </p:spTgt>
                                        </p:tgtEl>
                                        <p:attrNameLst>
                                          <p:attrName>ppt_w</p:attrName>
                                        </p:attrNameLst>
                                      </p:cBhvr>
                                      <p:tavLst>
                                        <p:tav tm="0">
                                          <p:val>
                                            <p:strVal val="#ppt_w*0.70"/>
                                          </p:val>
                                        </p:tav>
                                        <p:tav tm="100000">
                                          <p:val>
                                            <p:strVal val="#ppt_w"/>
                                          </p:val>
                                        </p:tav>
                                      </p:tavLst>
                                    </p:anim>
                                    <p:anim calcmode="lin" valueType="num">
                                      <p:cBhvr>
                                        <p:cTn id="28" dur="1000" fill="hold"/>
                                        <p:tgtEl>
                                          <p:spTgt spid="80899">
                                            <p:txEl>
                                              <p:pRg st="5" end="5"/>
                                            </p:txEl>
                                          </p:spTgt>
                                        </p:tgtEl>
                                        <p:attrNameLst>
                                          <p:attrName>ppt_h</p:attrName>
                                        </p:attrNameLst>
                                      </p:cBhvr>
                                      <p:tavLst>
                                        <p:tav tm="0">
                                          <p:val>
                                            <p:strVal val="#ppt_h"/>
                                          </p:val>
                                        </p:tav>
                                        <p:tav tm="100000">
                                          <p:val>
                                            <p:strVal val="#ppt_h"/>
                                          </p:val>
                                        </p:tav>
                                      </p:tavLst>
                                    </p:anim>
                                    <p:animEffect transition="in" filter="fade">
                                      <p:cBhvr>
                                        <p:cTn id="29" dur="1000"/>
                                        <p:tgtEl>
                                          <p:spTgt spid="80899">
                                            <p:txEl>
                                              <p:pRg st="5" end="5"/>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80899">
                                            <p:txEl>
                                              <p:pRg st="6" end="6"/>
                                            </p:txEl>
                                          </p:spTgt>
                                        </p:tgtEl>
                                        <p:attrNameLst>
                                          <p:attrName>style.visibility</p:attrName>
                                        </p:attrNameLst>
                                      </p:cBhvr>
                                      <p:to>
                                        <p:strVal val="visible"/>
                                      </p:to>
                                    </p:set>
                                    <p:anim calcmode="lin" valueType="num">
                                      <p:cBhvr>
                                        <p:cTn id="32" dur="1000" fill="hold"/>
                                        <p:tgtEl>
                                          <p:spTgt spid="80899">
                                            <p:txEl>
                                              <p:pRg st="6" end="6"/>
                                            </p:txEl>
                                          </p:spTgt>
                                        </p:tgtEl>
                                        <p:attrNameLst>
                                          <p:attrName>ppt_w</p:attrName>
                                        </p:attrNameLst>
                                      </p:cBhvr>
                                      <p:tavLst>
                                        <p:tav tm="0">
                                          <p:val>
                                            <p:strVal val="#ppt_w*0.70"/>
                                          </p:val>
                                        </p:tav>
                                        <p:tav tm="100000">
                                          <p:val>
                                            <p:strVal val="#ppt_w"/>
                                          </p:val>
                                        </p:tav>
                                      </p:tavLst>
                                    </p:anim>
                                    <p:anim calcmode="lin" valueType="num">
                                      <p:cBhvr>
                                        <p:cTn id="33" dur="1000" fill="hold"/>
                                        <p:tgtEl>
                                          <p:spTgt spid="80899">
                                            <p:txEl>
                                              <p:pRg st="6" end="6"/>
                                            </p:txEl>
                                          </p:spTgt>
                                        </p:tgtEl>
                                        <p:attrNameLst>
                                          <p:attrName>ppt_h</p:attrName>
                                        </p:attrNameLst>
                                      </p:cBhvr>
                                      <p:tavLst>
                                        <p:tav tm="0">
                                          <p:val>
                                            <p:strVal val="#ppt_h"/>
                                          </p:val>
                                        </p:tav>
                                        <p:tav tm="100000">
                                          <p:val>
                                            <p:strVal val="#ppt_h"/>
                                          </p:val>
                                        </p:tav>
                                      </p:tavLst>
                                    </p:anim>
                                    <p:animEffect transition="in" filter="fade">
                                      <p:cBhvr>
                                        <p:cTn id="34" dur="1000"/>
                                        <p:tgtEl>
                                          <p:spTgt spid="808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250825" y="188913"/>
            <a:ext cx="8642350" cy="6480175"/>
          </a:xfrm>
        </p:spPr>
        <p:txBody>
          <a:bodyPr/>
          <a:lstStyle/>
          <a:p>
            <a:pPr marL="533400" indent="-533400">
              <a:lnSpc>
                <a:spcPct val="80000"/>
              </a:lnSpc>
              <a:buFontTx/>
              <a:buNone/>
            </a:pPr>
            <a:r>
              <a:rPr lang="fa-IR" altLang="en-US" sz="2000" b="1">
                <a:solidFill>
                  <a:srgbClr val="006600"/>
                </a:solidFill>
                <a:cs typeface="2  Zar" pitchFamily="2" charset="-78"/>
              </a:rPr>
              <a:t>تنظيم جريان در مولدهاي </a:t>
            </a:r>
            <a:r>
              <a:rPr lang="en-US" altLang="en-US" sz="2000" b="1">
                <a:solidFill>
                  <a:srgbClr val="006600"/>
                </a:solidFill>
                <a:cs typeface="2  Zar" pitchFamily="2" charset="-78"/>
              </a:rPr>
              <a:t>DC</a:t>
            </a:r>
            <a:r>
              <a:rPr lang="fa-IR" altLang="en-US" sz="2000" b="1">
                <a:solidFill>
                  <a:srgbClr val="006600"/>
                </a:solidFill>
                <a:cs typeface="2  Zar" pitchFamily="2" charset="-78"/>
              </a:rPr>
              <a:t> : </a:t>
            </a:r>
          </a:p>
          <a:p>
            <a:pPr marL="533400" indent="-533400">
              <a:lnSpc>
                <a:spcPct val="80000"/>
              </a:lnSpc>
              <a:buFontTx/>
              <a:buNone/>
            </a:pPr>
            <a:endParaRPr lang="fa-IR" altLang="en-US" sz="2000">
              <a:solidFill>
                <a:srgbClr val="006600"/>
              </a:solidFill>
              <a:cs typeface="2  Zar" pitchFamily="2" charset="-78"/>
            </a:endParaRPr>
          </a:p>
          <a:p>
            <a:pPr marL="533400" indent="-533400">
              <a:lnSpc>
                <a:spcPct val="80000"/>
              </a:lnSpc>
              <a:buFontTx/>
              <a:buNone/>
            </a:pPr>
            <a:r>
              <a:rPr lang="fa-IR" altLang="en-US" sz="2000">
                <a:cs typeface="2  Zar" pitchFamily="2" charset="-78"/>
              </a:rPr>
              <a:t>   تنظيم مناسب ولتاژ و شدت جريان در پروسة جوشكاري نقش بسزايي دارد و يكي از فاكتورهاي تعيين كننده در طراحي جوش است. به همين جهت هر چه دستگاه پيشرفته تر و داراي كارآيي بيشتري باشد لاجرم بايد داراي سيستم كنترل و تنظيم ولت و آمپر باشد. زيرا اگر ولتاژ زياد باشد قوس خيلي تند ( </a:t>
            </a:r>
            <a:r>
              <a:rPr lang="en-US" altLang="en-US" sz="2000">
                <a:cs typeface="2  Zar" pitchFamily="2" charset="-78"/>
              </a:rPr>
              <a:t>Harsh</a:t>
            </a:r>
            <a:r>
              <a:rPr lang="fa-IR" altLang="en-US" sz="2000">
                <a:cs typeface="2  Zar" pitchFamily="2" charset="-78"/>
              </a:rPr>
              <a:t> ) بوده و ممكن است موجب انحراف قوس ( </a:t>
            </a:r>
            <a:r>
              <a:rPr lang="en-US" altLang="en-US" sz="2000">
                <a:cs typeface="2  Zar" pitchFamily="2" charset="-78"/>
              </a:rPr>
              <a:t>Arc blow</a:t>
            </a:r>
            <a:r>
              <a:rPr lang="fa-IR" altLang="en-US" sz="2000">
                <a:cs typeface="2  Zar" pitchFamily="2" charset="-78"/>
              </a:rPr>
              <a:t> ) گردد و اگر ميزان ولتاژ كم باشد برقراري قوس مشكل است. مولدهاي جوشكاري به كمك عقربة تنظيم دامنه عرضي را براي انتخاب جريان جوشكاري فراهم مي كنند تا امكان تنظيم حرارت مناسب و دقيق ايجاد گردد ، زيرا شيب خروجي دستگاه مي تواند به ميزان دلخواه تنظيم نمود. يك پيچ يا اهرم به جوشكار اجازه مي دهد تا جريان را در يك نرخ معين قرار دهد. به هر حال چند روش مهم و پر كاربرد تنظيم جريان در مولدها وجود دارد كه عبارتند از :</a:t>
            </a:r>
          </a:p>
          <a:p>
            <a:pPr marL="533400" indent="-533400">
              <a:lnSpc>
                <a:spcPct val="80000"/>
              </a:lnSpc>
              <a:buFontTx/>
              <a:buNone/>
            </a:pPr>
            <a:endParaRPr lang="fa-IR" altLang="en-US" sz="2000">
              <a:cs typeface="2  Zar" pitchFamily="2" charset="-78"/>
            </a:endParaRPr>
          </a:p>
          <a:p>
            <a:pPr marL="533400" indent="-533400">
              <a:lnSpc>
                <a:spcPct val="80000"/>
              </a:lnSpc>
              <a:buFontTx/>
              <a:buNone/>
            </a:pPr>
            <a:r>
              <a:rPr lang="en-GB" altLang="en-US" sz="2000" b="1">
                <a:solidFill>
                  <a:srgbClr val="3399FF"/>
                </a:solidFill>
                <a:cs typeface="2  Zar" pitchFamily="2" charset="-78"/>
              </a:rPr>
              <a:t>.A</a:t>
            </a:r>
            <a:r>
              <a:rPr lang="fa-IR" altLang="en-US" sz="2000" b="1">
                <a:solidFill>
                  <a:srgbClr val="3399FF"/>
                </a:solidFill>
                <a:cs typeface="2  Zar" pitchFamily="2" charset="-78"/>
              </a:rPr>
              <a:t>تنظيم جريان پلكاني يا غير پيوسته ( </a:t>
            </a:r>
            <a:r>
              <a:rPr lang="en-US" altLang="en-US" sz="2000" b="1">
                <a:solidFill>
                  <a:srgbClr val="3399FF"/>
                </a:solidFill>
                <a:cs typeface="2  Zar" pitchFamily="2" charset="-78"/>
              </a:rPr>
              <a:t>Copped Step Cornet</a:t>
            </a:r>
            <a:r>
              <a:rPr lang="fa-IR" altLang="en-US" sz="2000" b="1">
                <a:solidFill>
                  <a:srgbClr val="3399FF"/>
                </a:solidFill>
                <a:cs typeface="2  Zar" pitchFamily="2" charset="-78"/>
              </a:rPr>
              <a:t> ) :</a:t>
            </a:r>
          </a:p>
          <a:p>
            <a:pPr marL="533400" indent="-533400">
              <a:lnSpc>
                <a:spcPct val="80000"/>
              </a:lnSpc>
              <a:buFontTx/>
              <a:buNone/>
            </a:pPr>
            <a:endParaRPr lang="fa-IR" altLang="en-US" sz="2000">
              <a:solidFill>
                <a:srgbClr val="3399FF"/>
              </a:solidFill>
              <a:cs typeface="2  Zar" pitchFamily="2" charset="-78"/>
            </a:endParaRPr>
          </a:p>
          <a:p>
            <a:pPr marL="533400" indent="-533400">
              <a:lnSpc>
                <a:spcPct val="80000"/>
              </a:lnSpc>
              <a:buFontTx/>
              <a:buNone/>
            </a:pPr>
            <a:r>
              <a:rPr lang="fa-IR" altLang="en-US" sz="2000">
                <a:cs typeface="2  Zar" pitchFamily="2" charset="-78"/>
              </a:rPr>
              <a:t>در اين روش ، يك سر سيم پيچ ثانويه به ترمينال اتصال و سر ديگر آن پس از چند دور گردش به دور هستة فرعي ( راكتور ) به ترمينال هاي متوالي يك پس از ديگري وصل مي شود. بدين معني كه اولين ترمينال قبل از گردش سيم به دور راكتور در مدار جوشكاري قرار دارد و بيشترين آمپر را دارا است. پس از چند دور گردش سيم به دور هستة فرعي ترمينال دوم قرار گرفته است و همين طور ترمينال سوم ، پس از چند دور ديگر گردش سيم به دور هستة فرعي و آخرين ترمينال در انتهاي اين سيم پيچ قرار دارد كه داراي كمترين آمپر مي باشد. به عبارت ديگر براي كاهش شدت جريان از تأثير متقابل هسته ( راكتور ) بر روي جريان استفاده مي كنيم و چون شدت جريان زياد است ، اين تأثير قابل توجه بوده و ترمينال ها يكي پس از ديگري آمپر كمتري خواهند داشت و به همين دليل ، اولين ترمينال بيشترين آمپر و آخرين ترمينال كمترين آمپر دستگاه را دارند و جوشكار مي تواند به صورت پله اي با استفاده از ترمينال هاي دستگاه ، آمپر را افزايش يا كاهش دهد. </a:t>
            </a:r>
            <a:endParaRPr lang="en-US" altLang="en-US" sz="20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nodeType="clickEffect">
                                  <p:stCondLst>
                                    <p:cond delay="0"/>
                                  </p:stCondLst>
                                  <p:childTnLst>
                                    <p:set>
                                      <p:cBhvr>
                                        <p:cTn id="12" dur="1" fill="hold">
                                          <p:stCondLst>
                                            <p:cond delay="0"/>
                                          </p:stCondLst>
                                        </p:cTn>
                                        <p:tgtEl>
                                          <p:spTgt spid="81923">
                                            <p:txEl>
                                              <p:pRg st="2" end="2"/>
                                            </p:txEl>
                                          </p:spTgt>
                                        </p:tgtEl>
                                        <p:attrNameLst>
                                          <p:attrName>style.visibility</p:attrName>
                                        </p:attrNameLst>
                                      </p:cBhvr>
                                      <p:to>
                                        <p:strVal val="visible"/>
                                      </p:to>
                                    </p:set>
                                    <p:animEffect transition="in" filter="wheel(4)">
                                      <p:cBhvr>
                                        <p:cTn id="13" dur="2000"/>
                                        <p:tgtEl>
                                          <p:spTgt spid="8192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nodeType="clickEffect">
                                  <p:stCondLst>
                                    <p:cond delay="0"/>
                                  </p:stCondLst>
                                  <p:childTnLst>
                                    <p:set>
                                      <p:cBhvr>
                                        <p:cTn id="17" dur="1" fill="hold">
                                          <p:stCondLst>
                                            <p:cond delay="0"/>
                                          </p:stCondLst>
                                        </p:cTn>
                                        <p:tgtEl>
                                          <p:spTgt spid="81923">
                                            <p:txEl>
                                              <p:pRg st="4" end="4"/>
                                            </p:txEl>
                                          </p:spTgt>
                                        </p:tgtEl>
                                        <p:attrNameLst>
                                          <p:attrName>style.visibility</p:attrName>
                                        </p:attrNameLst>
                                      </p:cBhvr>
                                      <p:to>
                                        <p:strVal val="visible"/>
                                      </p:to>
                                    </p:set>
                                    <p:anim calcmode="lin" valueType="num">
                                      <p:cBhvr>
                                        <p:cTn id="18" dur="1000" fill="hold"/>
                                        <p:tgtEl>
                                          <p:spTgt spid="81923">
                                            <p:txEl>
                                              <p:pRg st="4" end="4"/>
                                            </p:txEl>
                                          </p:spTgt>
                                        </p:tgtEl>
                                        <p:attrNameLst>
                                          <p:attrName>ppt_w</p:attrName>
                                        </p:attrNameLst>
                                      </p:cBhvr>
                                      <p:tavLst>
                                        <p:tav tm="0">
                                          <p:val>
                                            <p:strVal val="#ppt_w*0.70"/>
                                          </p:val>
                                        </p:tav>
                                        <p:tav tm="100000">
                                          <p:val>
                                            <p:strVal val="#ppt_w"/>
                                          </p:val>
                                        </p:tav>
                                      </p:tavLst>
                                    </p:anim>
                                    <p:anim calcmode="lin" valueType="num">
                                      <p:cBhvr>
                                        <p:cTn id="19" dur="1000" fill="hold"/>
                                        <p:tgtEl>
                                          <p:spTgt spid="81923">
                                            <p:txEl>
                                              <p:pRg st="4" end="4"/>
                                            </p:txEl>
                                          </p:spTgt>
                                        </p:tgtEl>
                                        <p:attrNameLst>
                                          <p:attrName>ppt_h</p:attrName>
                                        </p:attrNameLst>
                                      </p:cBhvr>
                                      <p:tavLst>
                                        <p:tav tm="0">
                                          <p:val>
                                            <p:strVal val="#ppt_h"/>
                                          </p:val>
                                        </p:tav>
                                        <p:tav tm="100000">
                                          <p:val>
                                            <p:strVal val="#ppt_h"/>
                                          </p:val>
                                        </p:tav>
                                      </p:tavLst>
                                    </p:anim>
                                    <p:animEffect transition="in" filter="fade">
                                      <p:cBhvr>
                                        <p:cTn id="20" dur="1000"/>
                                        <p:tgtEl>
                                          <p:spTgt spid="81923">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81923">
                                            <p:txEl>
                                              <p:pRg st="6" end="6"/>
                                            </p:txEl>
                                          </p:spTgt>
                                        </p:tgtEl>
                                        <p:attrNameLst>
                                          <p:attrName>style.visibility</p:attrName>
                                        </p:attrNameLst>
                                      </p:cBhvr>
                                      <p:to>
                                        <p:strVal val="visible"/>
                                      </p:to>
                                    </p:set>
                                    <p:animEffect transition="in" filter="blinds(horizontal)">
                                      <p:cBhvr>
                                        <p:cTn id="25" dur="500"/>
                                        <p:tgtEl>
                                          <p:spTgt spid="819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457200" y="2781300"/>
            <a:ext cx="8229600" cy="3887788"/>
          </a:xfrm>
        </p:spPr>
        <p:txBody>
          <a:bodyPr/>
          <a:lstStyle/>
          <a:p>
            <a:pPr marL="609600" indent="-609600">
              <a:lnSpc>
                <a:spcPct val="80000"/>
              </a:lnSpc>
              <a:buFontTx/>
              <a:buNone/>
            </a:pPr>
            <a:r>
              <a:rPr lang="en-GB" altLang="en-US" sz="2000" b="1">
                <a:solidFill>
                  <a:srgbClr val="3399FF"/>
                </a:solidFill>
                <a:cs typeface="2  Zar" pitchFamily="2" charset="-78"/>
              </a:rPr>
              <a:t>.B</a:t>
            </a:r>
            <a:r>
              <a:rPr lang="fa-IR" altLang="en-US" sz="2000" b="1">
                <a:solidFill>
                  <a:srgbClr val="3399FF"/>
                </a:solidFill>
                <a:cs typeface="2  Zar" pitchFamily="2" charset="-78"/>
              </a:rPr>
              <a:t>تنظيم جريان به صورت پيوسته يا لحظه اي ( </a:t>
            </a:r>
            <a:r>
              <a:rPr lang="en-US" altLang="en-US" sz="2000" b="1">
                <a:solidFill>
                  <a:srgbClr val="3399FF"/>
                </a:solidFill>
                <a:cs typeface="2  Zar" pitchFamily="2" charset="-78"/>
              </a:rPr>
              <a:t>Continual Variable Cornet</a:t>
            </a:r>
            <a:r>
              <a:rPr lang="fa-IR" altLang="en-US" sz="2000" b="1">
                <a:solidFill>
                  <a:srgbClr val="3399FF"/>
                </a:solidFill>
                <a:cs typeface="2  Zar" pitchFamily="2" charset="-78"/>
              </a:rPr>
              <a:t> ) :</a:t>
            </a:r>
          </a:p>
          <a:p>
            <a:pPr marL="609600" indent="-609600">
              <a:lnSpc>
                <a:spcPct val="80000"/>
              </a:lnSpc>
              <a:buFontTx/>
              <a:buNone/>
            </a:pPr>
            <a:endParaRPr lang="fa-IR" altLang="en-US" sz="2000">
              <a:solidFill>
                <a:srgbClr val="3399FF"/>
              </a:solidFill>
              <a:cs typeface="2  Zar" pitchFamily="2" charset="-78"/>
            </a:endParaRPr>
          </a:p>
          <a:p>
            <a:pPr marL="609600" indent="-609600">
              <a:lnSpc>
                <a:spcPct val="80000"/>
              </a:lnSpc>
              <a:buFontTx/>
              <a:buNone/>
            </a:pPr>
            <a:r>
              <a:rPr lang="fa-IR" altLang="en-US" sz="2000">
                <a:cs typeface="2  Zar" pitchFamily="2" charset="-78"/>
              </a:rPr>
              <a:t>   در اين روش تغيير آمپر بوسيلة قرار دادن يك هستة فرعي در درون هستة اصلي است كه سبب مي شود خطوط مغناطيسي كمتري از وسط سيم پيچ ثانويه عبور كند و شدت جريان كمتري در آن سيم پيچ القا شود.</a:t>
            </a:r>
          </a:p>
          <a:p>
            <a:pPr marL="609600" indent="-609600">
              <a:lnSpc>
                <a:spcPct val="80000"/>
              </a:lnSpc>
              <a:buFontTx/>
              <a:buNone/>
            </a:pPr>
            <a:r>
              <a:rPr lang="fa-IR" altLang="en-US" sz="2000">
                <a:cs typeface="2  Zar" pitchFamily="2" charset="-78"/>
              </a:rPr>
              <a:t>   هستة فرعي بوسيلة يك پيچ بلند به دستة تغيير آمپر دستگاه متصل است. بيشترين آمپر زماني است كه با گردش دسته ، هستة فرعي كاملاً از درون هستة اصلي خارج مي شود. چنانچه دسته را در جهت عكس حالت قبل بچرخانيم تا هستة فرعي كاملاً درون هستة اصلي قرار گيرد ، كمترين آمپر را خواهيم داشت. در اين حالت خطوط مغناطيسي از مسير هستة فرعي عبور مي كند و سيم پيچ ثانويه در حوزة مغناطيسي با شدت كمتر قرار خواهد داشت ، در نتيجه شدت جريان القايي كمتر خواهد شد.</a:t>
            </a:r>
          </a:p>
          <a:p>
            <a:pPr marL="609600" indent="-609600">
              <a:lnSpc>
                <a:spcPct val="80000"/>
              </a:lnSpc>
              <a:buFontTx/>
              <a:buNone/>
            </a:pPr>
            <a:r>
              <a:rPr lang="fa-IR" altLang="en-US" sz="2000">
                <a:cs typeface="2  Zar" pitchFamily="2" charset="-78"/>
              </a:rPr>
              <a:t>   پس با كم و زياد كردن شدت حوزة مغناطيسي كه از وسط سيم پيچ ثانويه عبور مي كند ، آمپر كم و زياد مي شود. ميزان آمپر به ميزان تماس هستة فرعي ( هستة متحرك ) با هستة اصلي بستگي دارد. چنانچه دستة تغيير آمپر روي دستگاه را يك دور بچرخانيم ، هستة فرعي به اندازة يك گام پيچي كه به آن متصل است ، جا به جا مي شود و به همين نسبت آمپر تغيير مي كند. لذا مي توان با توجه به مقدار و جهت گردش دسته ، آمپرهاي متفاوت را با دقت زياد تنظيم كرد.</a:t>
            </a:r>
            <a:endParaRPr lang="en-US" altLang="en-US" sz="2000">
              <a:cs typeface="2  Zar" pitchFamily="2" charset="-78"/>
            </a:endParaRPr>
          </a:p>
        </p:txBody>
      </p:sp>
      <p:pic>
        <p:nvPicPr>
          <p:cNvPr id="82948" name="Picture 4" descr="H砂W砂焑真㱸眭स⨨⧼Ğ砂䃠"/>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2987675" y="188913"/>
            <a:ext cx="3736975" cy="2493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slide(fromBottom)">
                                      <p:cBhvr>
                                        <p:cTn id="7" dur="500"/>
                                        <p:tgtEl>
                                          <p:spTgt spid="829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 calcmode="lin" valueType="num">
                                      <p:cBhvr>
                                        <p:cTn id="12" dur="1000" fill="hold"/>
                                        <p:tgtEl>
                                          <p:spTgt spid="82947">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82947">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8294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nodeType="click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Effect transition="in" filter="randombar(horizontal)">
                                      <p:cBhvr>
                                        <p:cTn id="19" dur="500"/>
                                        <p:tgtEl>
                                          <p:spTgt spid="82947">
                                            <p:txEl>
                                              <p:pRg st="2" end="2"/>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82947">
                                            <p:txEl>
                                              <p:pRg st="3" end="3"/>
                                            </p:txEl>
                                          </p:spTgt>
                                        </p:tgtEl>
                                        <p:attrNameLst>
                                          <p:attrName>style.visibility</p:attrName>
                                        </p:attrNameLst>
                                      </p:cBhvr>
                                      <p:to>
                                        <p:strVal val="visible"/>
                                      </p:to>
                                    </p:set>
                                    <p:animEffect transition="in" filter="randombar(horizontal)">
                                      <p:cBhvr>
                                        <p:cTn id="22" dur="500"/>
                                        <p:tgtEl>
                                          <p:spTgt spid="82947">
                                            <p:txEl>
                                              <p:pRg st="3" end="3"/>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82947">
                                            <p:txEl>
                                              <p:pRg st="4" end="4"/>
                                            </p:txEl>
                                          </p:spTgt>
                                        </p:tgtEl>
                                        <p:attrNameLst>
                                          <p:attrName>style.visibility</p:attrName>
                                        </p:attrNameLst>
                                      </p:cBhvr>
                                      <p:to>
                                        <p:strVal val="visible"/>
                                      </p:to>
                                    </p:set>
                                    <p:animEffect transition="in" filter="randombar(horizontal)">
                                      <p:cBhvr>
                                        <p:cTn id="25" dur="500"/>
                                        <p:tgtEl>
                                          <p:spTgt spid="829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11188" y="2565400"/>
            <a:ext cx="8229600" cy="1800225"/>
          </a:xfrm>
        </p:spPr>
        <p:txBody>
          <a:bodyPr/>
          <a:lstStyle/>
          <a:p>
            <a:pPr algn="r"/>
            <a:r>
              <a:rPr lang="en-GB" altLang="en-US" sz="2000" b="1">
                <a:solidFill>
                  <a:srgbClr val="3399FF"/>
                </a:solidFill>
                <a:cs typeface="2  Zar" pitchFamily="2" charset="-78"/>
              </a:rPr>
              <a:t>.C</a:t>
            </a:r>
            <a:r>
              <a:rPr lang="fa-IR" altLang="en-US" sz="2000" b="1">
                <a:solidFill>
                  <a:srgbClr val="3399FF"/>
                </a:solidFill>
                <a:cs typeface="2  Zar" pitchFamily="2" charset="-78"/>
              </a:rPr>
              <a:t>تنظيم آمپر بوسيلة هستة دو قسمتي :</a:t>
            </a:r>
            <a:r>
              <a:rPr lang="fa-IR" altLang="en-US" sz="2000">
                <a:solidFill>
                  <a:srgbClr val="3399FF"/>
                </a:solidFill>
                <a:cs typeface="2  Zar" pitchFamily="2" charset="-78"/>
              </a:rPr>
              <a:t/>
            </a:r>
            <a:br>
              <a:rPr lang="fa-IR" altLang="en-US" sz="2000">
                <a:solidFill>
                  <a:srgbClr val="3399FF"/>
                </a:solidFill>
                <a:cs typeface="2  Zar" pitchFamily="2" charset="-78"/>
              </a:rPr>
            </a:br>
            <a:r>
              <a:rPr lang="fa-IR" altLang="en-US" sz="2000">
                <a:solidFill>
                  <a:srgbClr val="3399FF"/>
                </a:solidFill>
                <a:cs typeface="2  Zar" pitchFamily="2" charset="-78"/>
              </a:rPr>
              <a:t/>
            </a:r>
            <a:br>
              <a:rPr lang="fa-IR" altLang="en-US" sz="2000">
                <a:solidFill>
                  <a:srgbClr val="3399FF"/>
                </a:solidFill>
                <a:cs typeface="2  Zar" pitchFamily="2" charset="-78"/>
              </a:rPr>
            </a:br>
            <a:r>
              <a:rPr lang="fa-IR" altLang="en-US" sz="2000">
                <a:cs typeface="2  Zar" pitchFamily="2" charset="-78"/>
              </a:rPr>
              <a:t>تنظيم آمپر به وسيلة هستة دو قسمتي كه با دور كردن دو قسمت هسته ، آمپر كم و با نزديك كردن دو هسته آمپر زياد مي شود.</a:t>
            </a:r>
            <a:endParaRPr lang="en-US" altLang="en-US" sz="2000">
              <a:cs typeface="2  Zar" pitchFamily="2" charset="-78"/>
            </a:endParaRPr>
          </a:p>
        </p:txBody>
      </p:sp>
      <p:pic>
        <p:nvPicPr>
          <p:cNvPr id="83972" name="Picture 4" descr="H砂W砂焑真㱸眭स肈聜Ğ砂䃠"/>
          <p:cNvPicPr>
            <a:picLocks noGrp="1" noChangeAspect="1" noChangeArrowheads="1"/>
          </p:cNvPicPr>
          <p:nvPr>
            <p:ph type="body" idx="1"/>
          </p:nvPr>
        </p:nvPicPr>
        <p:blipFill>
          <a:blip>
            <a:extLst>
              <a:ext uri="{28A0092B-C50C-407E-A947-70E740481C1C}">
                <a14:useLocalDpi xmlns:a14="http://schemas.microsoft.com/office/drawing/2010/main" val="0"/>
              </a:ext>
            </a:extLst>
          </a:blip>
          <a:srcRect/>
          <a:stretch>
            <a:fillRect/>
          </a:stretch>
        </p:blipFill>
        <p:spPr>
          <a:xfrm>
            <a:off x="1116013" y="50800"/>
            <a:ext cx="6696075" cy="2514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3974" name="Picture 6" descr="H砂W砂焑真㱸眭स絸経Ğ砂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3860800"/>
            <a:ext cx="47879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slide(fromBottom)">
                                      <p:cBhvr>
                                        <p:cTn id="7" dur="500"/>
                                        <p:tgtEl>
                                          <p:spTgt spid="839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3970"/>
                                        </p:tgtEl>
                                        <p:attrNameLst>
                                          <p:attrName>style.visibility</p:attrName>
                                        </p:attrNameLst>
                                      </p:cBhvr>
                                      <p:to>
                                        <p:strVal val="visible"/>
                                      </p:to>
                                    </p:set>
                                    <p:animEffect transition="in" filter="wipe(down)">
                                      <p:cBhvr>
                                        <p:cTn id="12" dur="500"/>
                                        <p:tgtEl>
                                          <p:spTgt spid="839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3974"/>
                                        </p:tgtEl>
                                        <p:attrNameLst>
                                          <p:attrName>style.visibility</p:attrName>
                                        </p:attrNameLst>
                                      </p:cBhvr>
                                      <p:to>
                                        <p:strVal val="visible"/>
                                      </p:to>
                                    </p:set>
                                    <p:animEffect transition="in" filter="wipe(down)">
                                      <p:cBhvr>
                                        <p:cTn id="17" dur="500"/>
                                        <p:tgtEl>
                                          <p:spTgt spid="83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457200" y="404813"/>
            <a:ext cx="8229600" cy="6119812"/>
          </a:xfrm>
        </p:spPr>
        <p:txBody>
          <a:bodyPr/>
          <a:lstStyle/>
          <a:p>
            <a:pPr marL="609600" indent="-609600">
              <a:buFontTx/>
              <a:buNone/>
            </a:pPr>
            <a:r>
              <a:rPr lang="fa-IR" altLang="en-US" sz="2000" b="1">
                <a:solidFill>
                  <a:srgbClr val="3399FF"/>
                </a:solidFill>
                <a:cs typeface="2  Zar" pitchFamily="2" charset="-78"/>
              </a:rPr>
              <a:t>تنظيم آمپر بوسيلة دور و نزديك كردن سيم پيچ ثانويه :</a:t>
            </a:r>
          </a:p>
          <a:p>
            <a:pPr marL="609600" indent="-609600">
              <a:buFontTx/>
              <a:buNone/>
            </a:pPr>
            <a:endParaRPr lang="fa-IR" altLang="en-US" sz="2000">
              <a:solidFill>
                <a:srgbClr val="3399FF"/>
              </a:solidFill>
              <a:cs typeface="2  Zar" pitchFamily="2" charset="-78"/>
            </a:endParaRPr>
          </a:p>
          <a:p>
            <a:pPr marL="609600" indent="-609600">
              <a:buFontTx/>
              <a:buNone/>
            </a:pPr>
            <a:r>
              <a:rPr lang="fa-IR" altLang="en-US" sz="2000">
                <a:cs typeface="2  Zar" pitchFamily="2" charset="-78"/>
              </a:rPr>
              <a:t>با دور و نزديك كردن سيم پيچ ثانويه از حوزة مغناطيسي سيم پيچ اوليه مي توان آمپرهاي كم يا زياد بدست آورد.</a:t>
            </a:r>
          </a:p>
          <a:p>
            <a:pPr marL="609600" indent="-609600">
              <a:buFontTx/>
              <a:buNone/>
            </a:pPr>
            <a:endParaRPr lang="fa-IR" altLang="en-US" sz="2000">
              <a:cs typeface="2  Zar" pitchFamily="2" charset="-78"/>
            </a:endParaRPr>
          </a:p>
          <a:p>
            <a:pPr marL="609600" indent="-609600">
              <a:buFontTx/>
              <a:buNone/>
            </a:pPr>
            <a:endParaRPr lang="fa-IR" altLang="en-US" sz="2000">
              <a:cs typeface="2  Zar" pitchFamily="2" charset="-78"/>
            </a:endParaRPr>
          </a:p>
          <a:p>
            <a:pPr marL="609600" indent="-609600">
              <a:buFontTx/>
              <a:buNone/>
            </a:pPr>
            <a:endParaRPr lang="fa-IR" altLang="en-US" sz="2000">
              <a:cs typeface="2  Zar" pitchFamily="2" charset="-78"/>
            </a:endParaRPr>
          </a:p>
          <a:p>
            <a:pPr marL="609600" indent="-609600">
              <a:buFontTx/>
              <a:buNone/>
            </a:pPr>
            <a:endParaRPr lang="fa-IR" altLang="en-US" sz="2000">
              <a:cs typeface="2  Zar" pitchFamily="2" charset="-78"/>
            </a:endParaRPr>
          </a:p>
          <a:p>
            <a:pPr marL="609600" indent="-609600">
              <a:buFontTx/>
              <a:buNone/>
            </a:pPr>
            <a:endParaRPr lang="fa-IR" altLang="en-US" sz="2000">
              <a:cs typeface="2  Zar" pitchFamily="2" charset="-78"/>
            </a:endParaRPr>
          </a:p>
          <a:p>
            <a:pPr marL="609600" indent="-609600">
              <a:buFontTx/>
              <a:buNone/>
            </a:pPr>
            <a:endParaRPr lang="fa-IR" altLang="en-US" sz="2000">
              <a:cs typeface="2  Zar" pitchFamily="2" charset="-78"/>
            </a:endParaRPr>
          </a:p>
          <a:p>
            <a:pPr marL="609600" indent="-609600">
              <a:buFontTx/>
              <a:buNone/>
            </a:pPr>
            <a:endParaRPr lang="fa-IR" altLang="en-US" sz="2000">
              <a:cs typeface="2  Zar" pitchFamily="2" charset="-78"/>
            </a:endParaRPr>
          </a:p>
          <a:p>
            <a:pPr marL="609600" indent="-609600">
              <a:buFontTx/>
              <a:buNone/>
            </a:pPr>
            <a:endParaRPr lang="fa-IR" altLang="en-US" sz="2000" b="1">
              <a:cs typeface="2  Zar" pitchFamily="2" charset="-78"/>
            </a:endParaRPr>
          </a:p>
          <a:p>
            <a:pPr marL="609600" indent="-609600">
              <a:buFontTx/>
              <a:buNone/>
            </a:pPr>
            <a:endParaRPr lang="fa-IR" altLang="en-US" sz="2000" b="1">
              <a:cs typeface="2  Zar" pitchFamily="2" charset="-78"/>
            </a:endParaRPr>
          </a:p>
          <a:p>
            <a:pPr marL="609600" indent="-609600">
              <a:buFontTx/>
              <a:buNone/>
            </a:pPr>
            <a:r>
              <a:rPr lang="fa-IR" altLang="en-US" sz="2000" b="1">
                <a:solidFill>
                  <a:srgbClr val="FF3300"/>
                </a:solidFill>
                <a:cs typeface="2  Zar" pitchFamily="2" charset="-78"/>
              </a:rPr>
              <a:t>تنظيم از راه دور ( </a:t>
            </a:r>
            <a:r>
              <a:rPr lang="en-US" altLang="en-US" sz="2000" b="1">
                <a:solidFill>
                  <a:srgbClr val="FF3300"/>
                </a:solidFill>
                <a:cs typeface="2  Zar" pitchFamily="2" charset="-78"/>
              </a:rPr>
              <a:t>Remote Control</a:t>
            </a:r>
            <a:r>
              <a:rPr lang="fa-IR" altLang="en-US" sz="2000" b="1">
                <a:solidFill>
                  <a:srgbClr val="FF3300"/>
                </a:solidFill>
                <a:cs typeface="2  Zar" pitchFamily="2" charset="-78"/>
              </a:rPr>
              <a:t> ) : </a:t>
            </a:r>
          </a:p>
          <a:p>
            <a:pPr marL="609600" indent="-609600">
              <a:buFontTx/>
              <a:buNone/>
            </a:pPr>
            <a:r>
              <a:rPr lang="fa-IR" altLang="en-US" sz="2000">
                <a:cs typeface="2  Zar" pitchFamily="2" charset="-78"/>
              </a:rPr>
              <a:t>بعضي از ماشين هاي جوشكاري مجهز به اين دستگاه هستند. ممكن است دستگاه جوشكاري در مكاني دور از محل كار نصب و راه اندازي گردد و در ضمن امكان ترك جوشكار از محل كار نباشد ، در اين حالت سيستم كنترل از راه دور كارآيي داشته و موجب صرفه جويي در وقت خواهد شد.</a:t>
            </a:r>
            <a:endParaRPr lang="en-US" altLang="en-US" sz="2000">
              <a:cs typeface="2  Zar" pitchFamily="2" charset="-78"/>
            </a:endParaRPr>
          </a:p>
        </p:txBody>
      </p:sp>
      <p:pic>
        <p:nvPicPr>
          <p:cNvPr id="84996" name="Picture 4" descr="H砂W砂焑真㱸眭स肈聜Ğ砂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709738"/>
            <a:ext cx="3960813"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fade">
                                      <p:cBhvr>
                                        <p:cTn id="7" dur="20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4995">
                                            <p:txEl>
                                              <p:pRg st="2" end="2"/>
                                            </p:txEl>
                                          </p:spTgt>
                                        </p:tgtEl>
                                        <p:attrNameLst>
                                          <p:attrName>style.visibility</p:attrName>
                                        </p:attrNameLst>
                                      </p:cBhvr>
                                      <p:to>
                                        <p:strVal val="visible"/>
                                      </p:to>
                                    </p:set>
                                    <p:animEffect transition="in" filter="wipe(down)">
                                      <p:cBhvr>
                                        <p:cTn id="12" dur="500"/>
                                        <p:tgtEl>
                                          <p:spTgt spid="849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4996"/>
                                        </p:tgtEl>
                                        <p:attrNameLst>
                                          <p:attrName>style.visibility</p:attrName>
                                        </p:attrNameLst>
                                      </p:cBhvr>
                                      <p:to>
                                        <p:strVal val="visible"/>
                                      </p:to>
                                    </p:set>
                                    <p:animEffect transition="in" filter="wipe(down)">
                                      <p:cBhvr>
                                        <p:cTn id="17" dur="500"/>
                                        <p:tgtEl>
                                          <p:spTgt spid="849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84995">
                                            <p:txEl>
                                              <p:pRg st="12" end="12"/>
                                            </p:txEl>
                                          </p:spTgt>
                                        </p:tgtEl>
                                        <p:attrNameLst>
                                          <p:attrName>style.visibility</p:attrName>
                                        </p:attrNameLst>
                                      </p:cBhvr>
                                      <p:to>
                                        <p:strVal val="visible"/>
                                      </p:to>
                                    </p:set>
                                    <p:animEffect transition="in" filter="wipe(down)">
                                      <p:cBhvr>
                                        <p:cTn id="22" dur="500"/>
                                        <p:tgtEl>
                                          <p:spTgt spid="84995">
                                            <p:txEl>
                                              <p:pRg st="12" end="1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84995">
                                            <p:txEl>
                                              <p:pRg st="13" end="13"/>
                                            </p:txEl>
                                          </p:spTgt>
                                        </p:tgtEl>
                                        <p:attrNameLst>
                                          <p:attrName>style.visibility</p:attrName>
                                        </p:attrNameLst>
                                      </p:cBhvr>
                                      <p:to>
                                        <p:strVal val="visible"/>
                                      </p:to>
                                    </p:set>
                                    <p:anim calcmode="lin" valueType="num">
                                      <p:cBhvr additive="base">
                                        <p:cTn id="27" dur="500" fill="hold"/>
                                        <p:tgtEl>
                                          <p:spTgt spid="84995">
                                            <p:txEl>
                                              <p:pRg st="13" end="1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499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323850" y="271463"/>
            <a:ext cx="8640763" cy="4525962"/>
          </a:xfrm>
        </p:spPr>
        <p:txBody>
          <a:bodyPr/>
          <a:lstStyle/>
          <a:p>
            <a:pPr marL="609600" indent="-609600">
              <a:lnSpc>
                <a:spcPct val="90000"/>
              </a:lnSpc>
              <a:buFontTx/>
              <a:buNone/>
            </a:pPr>
            <a:r>
              <a:rPr lang="fa-IR" altLang="en-US" sz="2400" b="1">
                <a:solidFill>
                  <a:srgbClr val="FF3300"/>
                </a:solidFill>
                <a:cs typeface="2  Zar" pitchFamily="2" charset="-78"/>
              </a:rPr>
              <a:t>4-موتور ژنراتور :</a:t>
            </a:r>
          </a:p>
          <a:p>
            <a:pPr marL="609600" indent="-609600">
              <a:lnSpc>
                <a:spcPct val="90000"/>
              </a:lnSpc>
              <a:buFontTx/>
              <a:buNone/>
            </a:pPr>
            <a:endParaRPr lang="fa-IR" altLang="en-US" sz="2400">
              <a:solidFill>
                <a:srgbClr val="FF3300"/>
              </a:solidFill>
              <a:cs typeface="2  Zar" pitchFamily="2" charset="-78"/>
            </a:endParaRPr>
          </a:p>
          <a:p>
            <a:pPr marL="609600" indent="-609600">
              <a:lnSpc>
                <a:spcPct val="90000"/>
              </a:lnSpc>
              <a:buFontTx/>
              <a:buNone/>
            </a:pPr>
            <a:r>
              <a:rPr lang="fa-IR" altLang="en-US" sz="2400">
                <a:cs typeface="2  Zar" pitchFamily="2" charset="-78"/>
              </a:rPr>
              <a:t>   موتور ژنراتور يكي ديگر از انواع مولد يا دينام مي باشد و فرق آن با دستگاه دينام در نوع</a:t>
            </a:r>
          </a:p>
          <a:p>
            <a:pPr marL="609600" indent="-609600">
              <a:lnSpc>
                <a:spcPct val="90000"/>
              </a:lnSpc>
              <a:buFontTx/>
              <a:buNone/>
            </a:pPr>
            <a:r>
              <a:rPr lang="fa-IR" altLang="en-US" sz="2400">
                <a:cs typeface="2  Zar" pitchFamily="2" charset="-78"/>
              </a:rPr>
              <a:t> برق خروجي آن است كه جريان خروجي اين دستگاه </a:t>
            </a:r>
            <a:r>
              <a:rPr lang="en-US" altLang="en-US" sz="2400">
                <a:cs typeface="2  Zar" pitchFamily="2" charset="-78"/>
              </a:rPr>
              <a:t>AC</a:t>
            </a:r>
            <a:r>
              <a:rPr lang="fa-IR" altLang="en-US" sz="2400">
                <a:cs typeface="2  Zar" pitchFamily="2" charset="-78"/>
              </a:rPr>
              <a:t> مي باشد. كاربرد اين</a:t>
            </a:r>
          </a:p>
          <a:p>
            <a:pPr marL="609600" indent="-609600">
              <a:lnSpc>
                <a:spcPct val="90000"/>
              </a:lnSpc>
              <a:buFontTx/>
              <a:buNone/>
            </a:pPr>
            <a:r>
              <a:rPr lang="fa-IR" altLang="en-US" sz="2400">
                <a:cs typeface="2  Zar" pitchFamily="2" charset="-78"/>
              </a:rPr>
              <a:t> دستگاه بيشتر در ساخت سازه هاي عمراني و اسكلت هاي فلزي است ، زيرا همانطور</a:t>
            </a:r>
          </a:p>
          <a:p>
            <a:pPr marL="609600" indent="-609600">
              <a:lnSpc>
                <a:spcPct val="90000"/>
              </a:lnSpc>
              <a:buFontTx/>
              <a:buNone/>
            </a:pPr>
            <a:r>
              <a:rPr lang="fa-IR" altLang="en-US" sz="2400">
                <a:cs typeface="2  Zar" pitchFamily="2" charset="-78"/>
              </a:rPr>
              <a:t> كه مي دانيد جريان </a:t>
            </a:r>
            <a:r>
              <a:rPr lang="en-US" altLang="en-US" sz="2400">
                <a:cs typeface="2  Zar" pitchFamily="2" charset="-78"/>
              </a:rPr>
              <a:t>DC</a:t>
            </a:r>
            <a:r>
              <a:rPr lang="fa-IR" altLang="en-US" sz="2400">
                <a:cs typeface="2  Zar" pitchFamily="2" charset="-78"/>
              </a:rPr>
              <a:t> داراي پايداري كمي است و</a:t>
            </a:r>
          </a:p>
          <a:p>
            <a:pPr marL="609600" indent="-609600">
              <a:lnSpc>
                <a:spcPct val="90000"/>
              </a:lnSpc>
              <a:buFontTx/>
              <a:buNone/>
            </a:pPr>
            <a:r>
              <a:rPr lang="fa-IR" altLang="en-US" sz="2400">
                <a:cs typeface="2  Zar" pitchFamily="2" charset="-78"/>
              </a:rPr>
              <a:t> به همين منظور اگر در سر راه خروجي دينام كه</a:t>
            </a:r>
          </a:p>
          <a:p>
            <a:pPr marL="609600" indent="-609600">
              <a:lnSpc>
                <a:spcPct val="90000"/>
              </a:lnSpc>
              <a:buFontTx/>
              <a:buNone/>
            </a:pPr>
            <a:r>
              <a:rPr lang="fa-IR" altLang="en-US" sz="2400">
                <a:cs typeface="2  Zar" pitchFamily="2" charset="-78"/>
              </a:rPr>
              <a:t> دارايجريان </a:t>
            </a:r>
            <a:r>
              <a:rPr lang="en-US" altLang="en-US" sz="2400">
                <a:cs typeface="2  Zar" pitchFamily="2" charset="-78"/>
              </a:rPr>
              <a:t>DC</a:t>
            </a:r>
            <a:r>
              <a:rPr lang="fa-IR" altLang="en-US" sz="2400">
                <a:cs typeface="2  Zar" pitchFamily="2" charset="-78"/>
              </a:rPr>
              <a:t> است ، دستگاه اسيلانپور </a:t>
            </a:r>
          </a:p>
          <a:p>
            <a:pPr marL="609600" indent="-609600">
              <a:lnSpc>
                <a:spcPct val="90000"/>
              </a:lnSpc>
              <a:buFontTx/>
              <a:buNone/>
            </a:pPr>
            <a:r>
              <a:rPr lang="fa-IR" altLang="en-US" sz="2400">
                <a:cs typeface="2  Zar" pitchFamily="2" charset="-78"/>
              </a:rPr>
              <a:t>( نوسان ساز )نصب گردد اين ماشين را ژنراتور</a:t>
            </a:r>
          </a:p>
          <a:p>
            <a:pPr marL="609600" indent="-609600">
              <a:lnSpc>
                <a:spcPct val="90000"/>
              </a:lnSpc>
              <a:buFontTx/>
              <a:buNone/>
            </a:pPr>
            <a:r>
              <a:rPr lang="fa-IR" altLang="en-US" sz="2400">
                <a:cs typeface="2  Zar" pitchFamily="2" charset="-78"/>
              </a:rPr>
              <a:t> مي نامند. </a:t>
            </a:r>
            <a:endParaRPr lang="en-US" altLang="en-US" sz="2400">
              <a:cs typeface="2  Zar" pitchFamily="2" charset="-78"/>
            </a:endParaRPr>
          </a:p>
        </p:txBody>
      </p:sp>
      <p:pic>
        <p:nvPicPr>
          <p:cNvPr id="86020" name="Picture 4" descr="H砂W砂焑真㱸眭स׈֜Ğ砂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2738438"/>
            <a:ext cx="4141788"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diamond(in)">
                                      <p:cBhvr>
                                        <p:cTn id="7" dur="2000"/>
                                        <p:tgtEl>
                                          <p:spTgt spid="86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86019">
                                            <p:txEl>
                                              <p:pRg st="2" end="2"/>
                                            </p:txEl>
                                          </p:spTgt>
                                        </p:tgtEl>
                                        <p:attrNameLst>
                                          <p:attrName>style.visibility</p:attrName>
                                        </p:attrNameLst>
                                      </p:cBhvr>
                                      <p:to>
                                        <p:strVal val="visible"/>
                                      </p:to>
                                    </p:set>
                                    <p:animEffect transition="in" filter="circle(in)">
                                      <p:cBhvr>
                                        <p:cTn id="12" dur="2000"/>
                                        <p:tgtEl>
                                          <p:spTgt spid="86019">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86019">
                                            <p:txEl>
                                              <p:pRg st="3" end="3"/>
                                            </p:txEl>
                                          </p:spTgt>
                                        </p:tgtEl>
                                        <p:attrNameLst>
                                          <p:attrName>style.visibility</p:attrName>
                                        </p:attrNameLst>
                                      </p:cBhvr>
                                      <p:to>
                                        <p:strVal val="visible"/>
                                      </p:to>
                                    </p:set>
                                    <p:animEffect transition="in" filter="circle(in)">
                                      <p:cBhvr>
                                        <p:cTn id="15" dur="2000"/>
                                        <p:tgtEl>
                                          <p:spTgt spid="86019">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86019">
                                            <p:txEl>
                                              <p:pRg st="4" end="4"/>
                                            </p:txEl>
                                          </p:spTgt>
                                        </p:tgtEl>
                                        <p:attrNameLst>
                                          <p:attrName>style.visibility</p:attrName>
                                        </p:attrNameLst>
                                      </p:cBhvr>
                                      <p:to>
                                        <p:strVal val="visible"/>
                                      </p:to>
                                    </p:set>
                                    <p:animEffect transition="in" filter="circle(in)">
                                      <p:cBhvr>
                                        <p:cTn id="18" dur="2000"/>
                                        <p:tgtEl>
                                          <p:spTgt spid="86019">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86019">
                                            <p:txEl>
                                              <p:pRg st="5" end="5"/>
                                            </p:txEl>
                                          </p:spTgt>
                                        </p:tgtEl>
                                        <p:attrNameLst>
                                          <p:attrName>style.visibility</p:attrName>
                                        </p:attrNameLst>
                                      </p:cBhvr>
                                      <p:to>
                                        <p:strVal val="visible"/>
                                      </p:to>
                                    </p:set>
                                    <p:animEffect transition="in" filter="circle(in)">
                                      <p:cBhvr>
                                        <p:cTn id="21" dur="2000"/>
                                        <p:tgtEl>
                                          <p:spTgt spid="86019">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86019">
                                            <p:txEl>
                                              <p:pRg st="6" end="6"/>
                                            </p:txEl>
                                          </p:spTgt>
                                        </p:tgtEl>
                                        <p:attrNameLst>
                                          <p:attrName>style.visibility</p:attrName>
                                        </p:attrNameLst>
                                      </p:cBhvr>
                                      <p:to>
                                        <p:strVal val="visible"/>
                                      </p:to>
                                    </p:set>
                                    <p:animEffect transition="in" filter="circle(in)">
                                      <p:cBhvr>
                                        <p:cTn id="24" dur="2000"/>
                                        <p:tgtEl>
                                          <p:spTgt spid="86019">
                                            <p:txEl>
                                              <p:pRg st="6" end="6"/>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86019">
                                            <p:txEl>
                                              <p:pRg st="7" end="7"/>
                                            </p:txEl>
                                          </p:spTgt>
                                        </p:tgtEl>
                                        <p:attrNameLst>
                                          <p:attrName>style.visibility</p:attrName>
                                        </p:attrNameLst>
                                      </p:cBhvr>
                                      <p:to>
                                        <p:strVal val="visible"/>
                                      </p:to>
                                    </p:set>
                                    <p:animEffect transition="in" filter="circle(in)">
                                      <p:cBhvr>
                                        <p:cTn id="27" dur="2000"/>
                                        <p:tgtEl>
                                          <p:spTgt spid="86019">
                                            <p:txEl>
                                              <p:pRg st="7" end="7"/>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86019">
                                            <p:txEl>
                                              <p:pRg st="8" end="8"/>
                                            </p:txEl>
                                          </p:spTgt>
                                        </p:tgtEl>
                                        <p:attrNameLst>
                                          <p:attrName>style.visibility</p:attrName>
                                        </p:attrNameLst>
                                      </p:cBhvr>
                                      <p:to>
                                        <p:strVal val="visible"/>
                                      </p:to>
                                    </p:set>
                                    <p:animEffect transition="in" filter="circle(in)">
                                      <p:cBhvr>
                                        <p:cTn id="30" dur="2000"/>
                                        <p:tgtEl>
                                          <p:spTgt spid="86019">
                                            <p:txEl>
                                              <p:pRg st="8" end="8"/>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86019">
                                            <p:txEl>
                                              <p:pRg st="9" end="9"/>
                                            </p:txEl>
                                          </p:spTgt>
                                        </p:tgtEl>
                                        <p:attrNameLst>
                                          <p:attrName>style.visibility</p:attrName>
                                        </p:attrNameLst>
                                      </p:cBhvr>
                                      <p:to>
                                        <p:strVal val="visible"/>
                                      </p:to>
                                    </p:set>
                                    <p:animEffect transition="in" filter="circle(in)">
                                      <p:cBhvr>
                                        <p:cTn id="33" dur="2000"/>
                                        <p:tgtEl>
                                          <p:spTgt spid="86019">
                                            <p:txEl>
                                              <p:pRg st="9" end="9"/>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nodeType="clickEffect">
                                  <p:stCondLst>
                                    <p:cond delay="0"/>
                                  </p:stCondLst>
                                  <p:childTnLst>
                                    <p:set>
                                      <p:cBhvr>
                                        <p:cTn id="37" dur="1" fill="hold">
                                          <p:stCondLst>
                                            <p:cond delay="0"/>
                                          </p:stCondLst>
                                        </p:cTn>
                                        <p:tgtEl>
                                          <p:spTgt spid="86020"/>
                                        </p:tgtEl>
                                        <p:attrNameLst>
                                          <p:attrName>style.visibility</p:attrName>
                                        </p:attrNameLst>
                                      </p:cBhvr>
                                      <p:to>
                                        <p:strVal val="visible"/>
                                      </p:to>
                                    </p:set>
                                    <p:animEffect transition="in" filter="slide(fromBottom)">
                                      <p:cBhvr>
                                        <p:cTn id="38" dur="5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250825" y="188913"/>
            <a:ext cx="8713788" cy="6480175"/>
          </a:xfrm>
        </p:spPr>
        <p:txBody>
          <a:bodyPr/>
          <a:lstStyle/>
          <a:p>
            <a:pPr algn="ctr">
              <a:lnSpc>
                <a:spcPct val="80000"/>
              </a:lnSpc>
              <a:buFontTx/>
              <a:buNone/>
            </a:pPr>
            <a:r>
              <a:rPr lang="fa-IR" altLang="en-US" sz="2400" b="1">
                <a:solidFill>
                  <a:srgbClr val="0033CC"/>
                </a:solidFill>
                <a:cs typeface="2  Zar" pitchFamily="2" charset="-78"/>
              </a:rPr>
              <a:t>ايمني در جوشكاري ( </a:t>
            </a:r>
            <a:r>
              <a:rPr lang="en-US" altLang="en-US" sz="2400" b="1">
                <a:solidFill>
                  <a:srgbClr val="0033CC"/>
                </a:solidFill>
                <a:cs typeface="2  Zar" pitchFamily="2" charset="-78"/>
              </a:rPr>
              <a:t>Safety In Welding</a:t>
            </a:r>
            <a:r>
              <a:rPr lang="fa-IR" altLang="en-US" sz="2400" b="1">
                <a:solidFill>
                  <a:srgbClr val="0033CC"/>
                </a:solidFill>
                <a:cs typeface="2  Zar" pitchFamily="2" charset="-78"/>
              </a:rPr>
              <a:t> ) :</a:t>
            </a:r>
          </a:p>
          <a:p>
            <a:pPr>
              <a:lnSpc>
                <a:spcPct val="80000"/>
              </a:lnSpc>
              <a:buFontTx/>
              <a:buNone/>
            </a:pPr>
            <a:endParaRPr lang="fa-IR" altLang="en-US" sz="2400">
              <a:solidFill>
                <a:srgbClr val="0033CC"/>
              </a:solidFill>
              <a:cs typeface="2  Zar" pitchFamily="2" charset="-78"/>
            </a:endParaRPr>
          </a:p>
          <a:p>
            <a:pPr>
              <a:lnSpc>
                <a:spcPct val="80000"/>
              </a:lnSpc>
              <a:buFontTx/>
              <a:buNone/>
            </a:pPr>
            <a:r>
              <a:rPr lang="fa-IR" altLang="en-US" sz="2000">
                <a:cs typeface="2  Zar" pitchFamily="2" charset="-78"/>
              </a:rPr>
              <a:t>   يكي از مسائل مهمي كه جوشكار و بويژه مسئولين يك كارگاه بايد دقيقاً به آن توجه كنند نكات ايمني مي باشد كه حائز اهميت است. آسيب بر كارگران با خسارات جاني ، نقص عضو و عواقب آنها بر شخص و خانوادة او را نمي توان با معيارهاي مادي و مالي سنجيد ، ولي اغلب ضرر و زيان هاي ناشي از حوادث خسارات جاني و گاه مالي غير قابل جبراني به بار مي آورند. نكات ايمني معمولاً در دو دستة ايمني فردي و ايمني گروهي مطالعه مي شود كه در گروه دوم علاوه بر مسئوليت هر شخص نسبت به خودش بايد به اطرافيان و حتي كل جامعه هم توجه داشته باشد. چه بسا سهل انگاري و عدم رعايت بعضي نكات ايمني يك فرد ، موجب خسارات جاني و مالي گروهي شود.</a:t>
            </a:r>
          </a:p>
          <a:p>
            <a:pPr>
              <a:lnSpc>
                <a:spcPct val="80000"/>
              </a:lnSpc>
              <a:buFontTx/>
              <a:buNone/>
            </a:pPr>
            <a:r>
              <a:rPr lang="fa-IR" altLang="en-US" sz="2000">
                <a:cs typeface="2  Zar" pitchFamily="2" charset="-78"/>
              </a:rPr>
              <a:t>   بطور كلي حوادث و وقايع ناگواري كه در حين جوشكاري يا برشكاري اتفاق مي افتد ، دو دليل عمده دارند كه عبارتند از :</a:t>
            </a:r>
          </a:p>
          <a:p>
            <a:pPr>
              <a:lnSpc>
                <a:spcPct val="80000"/>
              </a:lnSpc>
              <a:buFontTx/>
              <a:buAutoNum type="arabicPeriod"/>
            </a:pPr>
            <a:r>
              <a:rPr lang="fa-IR" altLang="en-US" sz="2000">
                <a:solidFill>
                  <a:srgbClr val="FF3300"/>
                </a:solidFill>
                <a:cs typeface="2  Zar" pitchFamily="2" charset="-78"/>
              </a:rPr>
              <a:t>عدم آشنايي و دانش شخص به نكات ايمني و بهداشتي</a:t>
            </a:r>
          </a:p>
          <a:p>
            <a:pPr>
              <a:lnSpc>
                <a:spcPct val="80000"/>
              </a:lnSpc>
              <a:buFontTx/>
              <a:buAutoNum type="arabicPeriod"/>
            </a:pPr>
            <a:r>
              <a:rPr lang="fa-IR" altLang="en-US" sz="2000">
                <a:solidFill>
                  <a:srgbClr val="FF3300"/>
                </a:solidFill>
                <a:cs typeface="2  Zar" pitchFamily="2" charset="-78"/>
              </a:rPr>
              <a:t>سهل انگاري و بي توجهي به رعايت نكات ايمني.</a:t>
            </a:r>
          </a:p>
          <a:p>
            <a:pPr>
              <a:lnSpc>
                <a:spcPct val="80000"/>
              </a:lnSpc>
              <a:buFontTx/>
              <a:buNone/>
            </a:pPr>
            <a:r>
              <a:rPr lang="fa-IR" altLang="en-US" sz="2000">
                <a:cs typeface="2  Zar" pitchFamily="2" charset="-78"/>
              </a:rPr>
              <a:t>بنابر اين آموزش جوشكار و مسئولين در هر برنامة آموزشي تكنولوژي جوشكاري اعم از نوآموزي يا بازآموزي الزامي بوده و ارشادهاي لازم براي دقت در اجراي آنها نيز ضروري است. </a:t>
            </a:r>
          </a:p>
          <a:p>
            <a:pPr>
              <a:lnSpc>
                <a:spcPct val="80000"/>
              </a:lnSpc>
              <a:buFontTx/>
              <a:buNone/>
            </a:pPr>
            <a:endParaRPr lang="fa-IR" altLang="en-US" sz="2000">
              <a:cs typeface="2  Zar" pitchFamily="2" charset="-78"/>
            </a:endParaRPr>
          </a:p>
          <a:p>
            <a:pPr>
              <a:lnSpc>
                <a:spcPct val="80000"/>
              </a:lnSpc>
              <a:buFontTx/>
              <a:buNone/>
            </a:pPr>
            <a:r>
              <a:rPr lang="fa-IR" altLang="en-US" sz="2400">
                <a:solidFill>
                  <a:srgbClr val="3399FF"/>
                </a:solidFill>
                <a:cs typeface="2  Zar" pitchFamily="2" charset="-78"/>
              </a:rPr>
              <a:t>مهمترين توصيه در تمام موارد اين است كه ، با وسيله اي كه روش كار آن را نمي دانيد و آموزش نديده ايد كار نكنيد.</a:t>
            </a:r>
          </a:p>
          <a:p>
            <a:pPr>
              <a:lnSpc>
                <a:spcPct val="80000"/>
              </a:lnSpc>
              <a:buFontTx/>
              <a:buNone/>
            </a:pPr>
            <a:endParaRPr lang="fa-IR" altLang="en-US" sz="2400">
              <a:solidFill>
                <a:srgbClr val="3399FF"/>
              </a:solidFill>
              <a:cs typeface="2  Zar" pitchFamily="2" charset="-78"/>
            </a:endParaRPr>
          </a:p>
          <a:p>
            <a:pPr>
              <a:lnSpc>
                <a:spcPct val="80000"/>
              </a:lnSpc>
              <a:buFontTx/>
              <a:buNone/>
            </a:pPr>
            <a:r>
              <a:rPr lang="fa-IR" altLang="en-US" sz="2000">
                <a:cs typeface="2  Zar" pitchFamily="2" charset="-78"/>
              </a:rPr>
              <a:t>بعضي از نكات مي باشند كه بايد در همة فرآيندهاي جوش و برش رعايت شوند و در بعضي از فرآيندها بايد علاوه بر نكات عمومي به نكات ديگري نيز اهميت داد كه ما در اين مبحث نكات ايمني عمومي و نكات ايمني مربوط به فرآيند جوش برق را بيان مي كنيم.</a:t>
            </a:r>
            <a:endParaRPr lang="en-US" altLang="en-US" sz="20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diamond(in)">
                                      <p:cBhvr>
                                        <p:cTn id="7" dur="2000"/>
                                        <p:tgtEl>
                                          <p:spTgt spid="87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87043">
                                            <p:txEl>
                                              <p:pRg st="2" end="2"/>
                                            </p:txEl>
                                          </p:spTgt>
                                        </p:tgtEl>
                                        <p:attrNameLst>
                                          <p:attrName>style.visibility</p:attrName>
                                        </p:attrNameLst>
                                      </p:cBhvr>
                                      <p:to>
                                        <p:strVal val="visible"/>
                                      </p:to>
                                    </p:set>
                                    <p:animEffect transition="in" filter="plus(in)">
                                      <p:cBhvr>
                                        <p:cTn id="12" dur="2000"/>
                                        <p:tgtEl>
                                          <p:spTgt spid="87043">
                                            <p:txEl>
                                              <p:pRg st="2" end="2"/>
                                            </p:txEl>
                                          </p:spTgt>
                                        </p:tgtEl>
                                      </p:cBhvr>
                                    </p:animEffect>
                                  </p:childTnLst>
                                </p:cTn>
                              </p:par>
                              <p:par>
                                <p:cTn id="13" presetID="13" presetClass="entr" presetSubtype="16" fill="hold" nodeType="withEffect">
                                  <p:stCondLst>
                                    <p:cond delay="0"/>
                                  </p:stCondLst>
                                  <p:childTnLst>
                                    <p:set>
                                      <p:cBhvr>
                                        <p:cTn id="14" dur="1" fill="hold">
                                          <p:stCondLst>
                                            <p:cond delay="0"/>
                                          </p:stCondLst>
                                        </p:cTn>
                                        <p:tgtEl>
                                          <p:spTgt spid="87043">
                                            <p:txEl>
                                              <p:pRg st="3" end="3"/>
                                            </p:txEl>
                                          </p:spTgt>
                                        </p:tgtEl>
                                        <p:attrNameLst>
                                          <p:attrName>style.visibility</p:attrName>
                                        </p:attrNameLst>
                                      </p:cBhvr>
                                      <p:to>
                                        <p:strVal val="visible"/>
                                      </p:to>
                                    </p:set>
                                    <p:animEffect transition="in" filter="plus(in)">
                                      <p:cBhvr>
                                        <p:cTn id="15" dur="2000"/>
                                        <p:tgtEl>
                                          <p:spTgt spid="87043">
                                            <p:txEl>
                                              <p:pRg st="3" end="3"/>
                                            </p:txEl>
                                          </p:spTgt>
                                        </p:tgtEl>
                                      </p:cBhvr>
                                    </p:animEffect>
                                  </p:childTnLst>
                                </p:cTn>
                              </p:par>
                              <p:par>
                                <p:cTn id="16" presetID="13" presetClass="entr" presetSubtype="16" fill="hold" nodeType="withEffect">
                                  <p:stCondLst>
                                    <p:cond delay="0"/>
                                  </p:stCondLst>
                                  <p:childTnLst>
                                    <p:set>
                                      <p:cBhvr>
                                        <p:cTn id="17" dur="1" fill="hold">
                                          <p:stCondLst>
                                            <p:cond delay="0"/>
                                          </p:stCondLst>
                                        </p:cTn>
                                        <p:tgtEl>
                                          <p:spTgt spid="87043">
                                            <p:txEl>
                                              <p:pRg st="4" end="4"/>
                                            </p:txEl>
                                          </p:spTgt>
                                        </p:tgtEl>
                                        <p:attrNameLst>
                                          <p:attrName>style.visibility</p:attrName>
                                        </p:attrNameLst>
                                      </p:cBhvr>
                                      <p:to>
                                        <p:strVal val="visible"/>
                                      </p:to>
                                    </p:set>
                                    <p:animEffect transition="in" filter="plus(in)">
                                      <p:cBhvr>
                                        <p:cTn id="18" dur="2000"/>
                                        <p:tgtEl>
                                          <p:spTgt spid="87043">
                                            <p:txEl>
                                              <p:pRg st="4" end="4"/>
                                            </p:txEl>
                                          </p:spTgt>
                                        </p:tgtEl>
                                      </p:cBhvr>
                                    </p:animEffect>
                                  </p:childTnLst>
                                </p:cTn>
                              </p:par>
                              <p:par>
                                <p:cTn id="19" presetID="13" presetClass="entr" presetSubtype="16" fill="hold" nodeType="withEffect">
                                  <p:stCondLst>
                                    <p:cond delay="0"/>
                                  </p:stCondLst>
                                  <p:childTnLst>
                                    <p:set>
                                      <p:cBhvr>
                                        <p:cTn id="20" dur="1" fill="hold">
                                          <p:stCondLst>
                                            <p:cond delay="0"/>
                                          </p:stCondLst>
                                        </p:cTn>
                                        <p:tgtEl>
                                          <p:spTgt spid="87043">
                                            <p:txEl>
                                              <p:pRg st="5" end="5"/>
                                            </p:txEl>
                                          </p:spTgt>
                                        </p:tgtEl>
                                        <p:attrNameLst>
                                          <p:attrName>style.visibility</p:attrName>
                                        </p:attrNameLst>
                                      </p:cBhvr>
                                      <p:to>
                                        <p:strVal val="visible"/>
                                      </p:to>
                                    </p:set>
                                    <p:animEffect transition="in" filter="plus(in)">
                                      <p:cBhvr>
                                        <p:cTn id="21" dur="2000"/>
                                        <p:tgtEl>
                                          <p:spTgt spid="87043">
                                            <p:txEl>
                                              <p:pRg st="5" end="5"/>
                                            </p:txEl>
                                          </p:spTgt>
                                        </p:tgtEl>
                                      </p:cBhvr>
                                    </p:animEffect>
                                  </p:childTnLst>
                                </p:cTn>
                              </p:par>
                              <p:par>
                                <p:cTn id="22" presetID="13" presetClass="entr" presetSubtype="16" fill="hold" nodeType="withEffect">
                                  <p:stCondLst>
                                    <p:cond delay="0"/>
                                  </p:stCondLst>
                                  <p:childTnLst>
                                    <p:set>
                                      <p:cBhvr>
                                        <p:cTn id="23" dur="1" fill="hold">
                                          <p:stCondLst>
                                            <p:cond delay="0"/>
                                          </p:stCondLst>
                                        </p:cTn>
                                        <p:tgtEl>
                                          <p:spTgt spid="87043">
                                            <p:txEl>
                                              <p:pRg st="6" end="6"/>
                                            </p:txEl>
                                          </p:spTgt>
                                        </p:tgtEl>
                                        <p:attrNameLst>
                                          <p:attrName>style.visibility</p:attrName>
                                        </p:attrNameLst>
                                      </p:cBhvr>
                                      <p:to>
                                        <p:strVal val="visible"/>
                                      </p:to>
                                    </p:set>
                                    <p:animEffect transition="in" filter="plus(in)">
                                      <p:cBhvr>
                                        <p:cTn id="24" dur="2000"/>
                                        <p:tgtEl>
                                          <p:spTgt spid="87043">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3" presetClass="entr" presetSubtype="16" fill="hold" nodeType="clickEffect">
                                  <p:stCondLst>
                                    <p:cond delay="0"/>
                                  </p:stCondLst>
                                  <p:childTnLst>
                                    <p:set>
                                      <p:cBhvr>
                                        <p:cTn id="28" dur="1" fill="hold">
                                          <p:stCondLst>
                                            <p:cond delay="0"/>
                                          </p:stCondLst>
                                        </p:cTn>
                                        <p:tgtEl>
                                          <p:spTgt spid="87043">
                                            <p:txEl>
                                              <p:pRg st="8" end="8"/>
                                            </p:txEl>
                                          </p:spTgt>
                                        </p:tgtEl>
                                        <p:attrNameLst>
                                          <p:attrName>style.visibility</p:attrName>
                                        </p:attrNameLst>
                                      </p:cBhvr>
                                      <p:to>
                                        <p:strVal val="visible"/>
                                      </p:to>
                                    </p:set>
                                    <p:animEffect transition="in" filter="plus(in)">
                                      <p:cBhvr>
                                        <p:cTn id="29" dur="2000"/>
                                        <p:tgtEl>
                                          <p:spTgt spid="87043">
                                            <p:txEl>
                                              <p:pRg st="8" end="8"/>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87043">
                                            <p:txEl>
                                              <p:pRg st="10" end="10"/>
                                            </p:txEl>
                                          </p:spTgt>
                                        </p:tgtEl>
                                        <p:attrNameLst>
                                          <p:attrName>style.visibility</p:attrName>
                                        </p:attrNameLst>
                                      </p:cBhvr>
                                      <p:to>
                                        <p:strVal val="visible"/>
                                      </p:to>
                                    </p:set>
                                    <p:animEffect transition="in" filter="dissolve">
                                      <p:cBhvr>
                                        <p:cTn id="34" dur="500"/>
                                        <p:tgtEl>
                                          <p:spTgt spid="870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fa-IR" altLang="en-US" sz="2400">
                <a:solidFill>
                  <a:srgbClr val="0033CC"/>
                </a:solidFill>
                <a:cs typeface="2  Zar" pitchFamily="2" charset="-78"/>
              </a:rPr>
              <a:t/>
            </a:r>
            <a:br>
              <a:rPr lang="fa-IR" altLang="en-US" sz="2400">
                <a:solidFill>
                  <a:srgbClr val="0033CC"/>
                </a:solidFill>
                <a:cs typeface="2  Zar" pitchFamily="2" charset="-78"/>
              </a:rPr>
            </a:br>
            <a:endParaRPr lang="en-US" altLang="en-US" sz="2400">
              <a:solidFill>
                <a:srgbClr val="0033CC"/>
              </a:solidFill>
              <a:cs typeface="2  Zar" pitchFamily="2" charset="-78"/>
            </a:endParaRPr>
          </a:p>
        </p:txBody>
      </p:sp>
      <p:sp>
        <p:nvSpPr>
          <p:cNvPr id="21507" name="Rectangle 3"/>
          <p:cNvSpPr>
            <a:spLocks noGrp="1" noChangeArrowheads="1"/>
          </p:cNvSpPr>
          <p:nvPr>
            <p:ph type="body" idx="1"/>
          </p:nvPr>
        </p:nvSpPr>
        <p:spPr>
          <a:xfrm>
            <a:off x="468313" y="333375"/>
            <a:ext cx="8372475" cy="6191250"/>
          </a:xfrm>
        </p:spPr>
        <p:txBody>
          <a:bodyPr/>
          <a:lstStyle/>
          <a:p>
            <a:pPr>
              <a:lnSpc>
                <a:spcPct val="80000"/>
              </a:lnSpc>
              <a:buFontTx/>
              <a:buNone/>
            </a:pPr>
            <a:endParaRPr lang="fa-IR" altLang="en-US" sz="2000"/>
          </a:p>
          <a:p>
            <a:pPr>
              <a:lnSpc>
                <a:spcPct val="80000"/>
              </a:lnSpc>
              <a:buFontTx/>
              <a:buNone/>
            </a:pPr>
            <a:r>
              <a:rPr lang="fa-IR" altLang="en-US" sz="2000"/>
              <a:t>   قوس الكتريكي به عوامل مختلفي نظير جنس الكترود ، طول قوس ، نوع گاز ، فاصلة هوايي و نوع جريان الكتريكي بستگي دارد.</a:t>
            </a:r>
          </a:p>
          <a:p>
            <a:pPr>
              <a:lnSpc>
                <a:spcPct val="80000"/>
              </a:lnSpc>
              <a:buFontTx/>
              <a:buNone/>
            </a:pPr>
            <a:r>
              <a:rPr lang="fa-IR" altLang="en-US" sz="2000"/>
              <a:t>   براي روشن كردن قوس الكتريكي و نگهداري قوس به ولتاژ بيشتري لازم است ، چون مقداري از ولتاژ صرف يونيزه كردن فاصلة هوايي بين الكترود و قطعه كار مي شود.</a:t>
            </a:r>
          </a:p>
          <a:p>
            <a:pPr>
              <a:lnSpc>
                <a:spcPct val="80000"/>
              </a:lnSpc>
              <a:buFontTx/>
              <a:buNone/>
            </a:pPr>
            <a:r>
              <a:rPr lang="fa-IR" altLang="en-US" sz="2000"/>
              <a:t>   قوس الكتريكي در ميدان مغناطيسي منحرف مي شود و با كوتاه كردن قوس ، نزديك كردن اتصال جوش ، گرفتن الكترود در جهت انحراف قوس و تغيير زاوية الكترود مي توان از ميزان انحراف قوس كاست.</a:t>
            </a:r>
            <a:endParaRPr lang="en-US" altLang="en-US" sz="2000"/>
          </a:p>
        </p:txBody>
      </p:sp>
      <p:pic>
        <p:nvPicPr>
          <p:cNvPr id="21508" name="Picture 4" descr="H砂W砂焑真㱸眭सᦰᦄĞ砂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790825"/>
            <a:ext cx="550545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diamond(in)">
                                      <p:cBhvr>
                                        <p:cTn id="7" dur="2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179388" y="188913"/>
            <a:ext cx="8785225" cy="6337300"/>
          </a:xfrm>
        </p:spPr>
        <p:txBody>
          <a:bodyPr/>
          <a:lstStyle/>
          <a:p>
            <a:pPr algn="ctr">
              <a:lnSpc>
                <a:spcPct val="80000"/>
              </a:lnSpc>
              <a:buFontTx/>
              <a:buNone/>
            </a:pPr>
            <a:r>
              <a:rPr lang="fa-IR" altLang="en-US" sz="2400" b="1">
                <a:solidFill>
                  <a:srgbClr val="0033CC"/>
                </a:solidFill>
                <a:cs typeface="2  Zar" pitchFamily="2" charset="-78"/>
              </a:rPr>
              <a:t>نكات ايمني عمومي :</a:t>
            </a:r>
          </a:p>
          <a:p>
            <a:pPr algn="ctr">
              <a:lnSpc>
                <a:spcPct val="80000"/>
              </a:lnSpc>
              <a:buFontTx/>
              <a:buNone/>
            </a:pPr>
            <a:endParaRPr lang="fa-IR" altLang="en-US" sz="2400" b="1">
              <a:solidFill>
                <a:srgbClr val="0033CC"/>
              </a:solidFill>
              <a:cs typeface="2  Zar" pitchFamily="2" charset="-78"/>
            </a:endParaRPr>
          </a:p>
          <a:p>
            <a:pPr>
              <a:lnSpc>
                <a:spcPct val="80000"/>
              </a:lnSpc>
              <a:buFontTx/>
              <a:buNone/>
            </a:pPr>
            <a:r>
              <a:rPr lang="fa-IR" altLang="en-US" sz="2000" b="1">
                <a:solidFill>
                  <a:srgbClr val="FF3300"/>
                </a:solidFill>
                <a:cs typeface="2  Zar" pitchFamily="2" charset="-78"/>
              </a:rPr>
              <a:t>تهويه و سيستم گردش هوا :</a:t>
            </a:r>
            <a:endParaRPr lang="fa-IR" altLang="en-US" sz="2000">
              <a:solidFill>
                <a:srgbClr val="FF3300"/>
              </a:solidFill>
              <a:cs typeface="2  Zar" pitchFamily="2" charset="-78"/>
            </a:endParaRPr>
          </a:p>
          <a:p>
            <a:pPr>
              <a:lnSpc>
                <a:spcPct val="80000"/>
              </a:lnSpc>
              <a:buFontTx/>
              <a:buNone/>
            </a:pPr>
            <a:r>
              <a:rPr lang="fa-IR" altLang="en-US" sz="2000">
                <a:cs typeface="2  Zar" pitchFamily="2" charset="-78"/>
              </a:rPr>
              <a:t>   همة عمليات جوش و برش بايد در فضايي كه سيستم تهوية خوب دارد انجام شود. جابجايي كافي هوا براي جلوگيري از انبوه شدن دودها و گازهاي مسموم كننده و احتمالاً  كاهش اكسيژن الزامي است. </a:t>
            </a:r>
          </a:p>
          <a:p>
            <a:pPr>
              <a:lnSpc>
                <a:spcPct val="80000"/>
              </a:lnSpc>
              <a:buFontTx/>
              <a:buNone/>
            </a:pPr>
            <a:r>
              <a:rPr lang="fa-IR" altLang="en-US" sz="2000">
                <a:cs typeface="2  Zar" pitchFamily="2" charset="-78"/>
              </a:rPr>
              <a:t>   هنگامي كه دودهاي سمي ناشي از مواد پوشش داده شده با سرب ، روي ، برنز ، برنج ، كادميم و برليم باشد حساسيت و خطرات ناشي از عدم رعايت تهوية كافي و مناسب به مراتب شديدتر مي شود.</a:t>
            </a:r>
          </a:p>
          <a:p>
            <a:pPr>
              <a:lnSpc>
                <a:spcPct val="80000"/>
              </a:lnSpc>
              <a:buFontTx/>
              <a:buNone/>
            </a:pPr>
            <a:endParaRPr lang="fa-IR" altLang="en-US" sz="2000" b="1">
              <a:cs typeface="2  Zar" pitchFamily="2" charset="-78"/>
            </a:endParaRPr>
          </a:p>
          <a:p>
            <a:pPr>
              <a:lnSpc>
                <a:spcPct val="80000"/>
              </a:lnSpc>
              <a:buFontTx/>
              <a:buNone/>
            </a:pPr>
            <a:r>
              <a:rPr lang="fa-IR" altLang="en-US" sz="2000" b="1">
                <a:solidFill>
                  <a:srgbClr val="FF3300"/>
                </a:solidFill>
                <a:cs typeface="2  Zar" pitchFamily="2" charset="-78"/>
              </a:rPr>
              <a:t>لباس محافظ ( </a:t>
            </a:r>
            <a:r>
              <a:rPr lang="en-US" altLang="en-US" sz="2000" b="1">
                <a:solidFill>
                  <a:srgbClr val="FF3300"/>
                </a:solidFill>
                <a:cs typeface="2  Zar" pitchFamily="2" charset="-78"/>
              </a:rPr>
              <a:t>Protective Clothing</a:t>
            </a:r>
            <a:r>
              <a:rPr lang="fa-IR" altLang="en-US" sz="2000" b="1">
                <a:solidFill>
                  <a:srgbClr val="FF3300"/>
                </a:solidFill>
                <a:cs typeface="2  Zar" pitchFamily="2" charset="-78"/>
              </a:rPr>
              <a:t> ) :</a:t>
            </a:r>
          </a:p>
          <a:p>
            <a:pPr>
              <a:lnSpc>
                <a:spcPct val="80000"/>
              </a:lnSpc>
              <a:buFontTx/>
              <a:buNone/>
            </a:pPr>
            <a:endParaRPr lang="fa-IR" altLang="en-US" sz="2000">
              <a:solidFill>
                <a:srgbClr val="FF3300"/>
              </a:solidFill>
              <a:cs typeface="2  Zar" pitchFamily="2" charset="-78"/>
            </a:endParaRPr>
          </a:p>
          <a:p>
            <a:pPr>
              <a:lnSpc>
                <a:spcPct val="80000"/>
              </a:lnSpc>
              <a:buFontTx/>
              <a:buNone/>
            </a:pPr>
            <a:r>
              <a:rPr lang="fa-IR" altLang="en-US" sz="2000">
                <a:cs typeface="2  Zar" pitchFamily="2" charset="-78"/>
              </a:rPr>
              <a:t>   دستكش ساق بلند و پيش بند مقاوم در برابر آتش بايد براي بيشتر عمليات </a:t>
            </a:r>
          </a:p>
          <a:p>
            <a:pPr>
              <a:lnSpc>
                <a:spcPct val="80000"/>
              </a:lnSpc>
              <a:buFontTx/>
              <a:buNone/>
            </a:pPr>
            <a:r>
              <a:rPr lang="fa-IR" altLang="en-US" sz="2000">
                <a:cs typeface="2  Zar" pitchFamily="2" charset="-78"/>
              </a:rPr>
              <a:t>جوش و برش استفاده شود. لباس هاي پشمي نسبت به لباس پنبه اي و نايلوني</a:t>
            </a:r>
          </a:p>
          <a:p>
            <a:pPr>
              <a:lnSpc>
                <a:spcPct val="80000"/>
              </a:lnSpc>
              <a:buFontTx/>
              <a:buNone/>
            </a:pPr>
            <a:r>
              <a:rPr lang="fa-IR" altLang="en-US" sz="2000">
                <a:cs typeface="2  Zar" pitchFamily="2" charset="-78"/>
              </a:rPr>
              <a:t> براي محافظت بدن در حين جوشكاريترجيح داده مي شوند زيرا مقاوم تر از </a:t>
            </a:r>
          </a:p>
          <a:p>
            <a:pPr>
              <a:lnSpc>
                <a:spcPct val="80000"/>
              </a:lnSpc>
              <a:buFontTx/>
              <a:buNone/>
            </a:pPr>
            <a:r>
              <a:rPr lang="fa-IR" altLang="en-US" sz="2000">
                <a:cs typeface="2  Zar" pitchFamily="2" charset="-78"/>
              </a:rPr>
              <a:t>همه در برابر آتش سوزي مي باشد. از پوشيدن لباس هايي كه داراي لبه هاي </a:t>
            </a:r>
          </a:p>
          <a:p>
            <a:pPr>
              <a:lnSpc>
                <a:spcPct val="80000"/>
              </a:lnSpc>
              <a:buFontTx/>
              <a:buNone/>
            </a:pPr>
            <a:r>
              <a:rPr lang="fa-IR" altLang="en-US" sz="2000">
                <a:cs typeface="2  Zar" pitchFamily="2" charset="-78"/>
              </a:rPr>
              <a:t>برگردان در سرآستين يا پاچةشلوار و جيب هستند ، خودداري شود چون احتمال</a:t>
            </a:r>
          </a:p>
          <a:p>
            <a:pPr>
              <a:lnSpc>
                <a:spcPct val="80000"/>
              </a:lnSpc>
              <a:buFontTx/>
              <a:buNone/>
            </a:pPr>
            <a:r>
              <a:rPr lang="fa-IR" altLang="en-US" sz="2000">
                <a:cs typeface="2  Zar" pitchFamily="2" charset="-78"/>
              </a:rPr>
              <a:t> حبس ذرات گداختةجرقه در آنهاوجود دارد كه منجر به سوختن لباس و پوست</a:t>
            </a:r>
          </a:p>
          <a:p>
            <a:pPr>
              <a:lnSpc>
                <a:spcPct val="80000"/>
              </a:lnSpc>
              <a:buFontTx/>
              <a:buNone/>
            </a:pPr>
            <a:r>
              <a:rPr lang="fa-IR" altLang="en-US" sz="2000">
                <a:cs typeface="2  Zar" pitchFamily="2" charset="-78"/>
              </a:rPr>
              <a:t> خواهد شد. بهتر است از كفش هاي مناسب استفاده كرد تا اولاً ، قسمتي از ضربة </a:t>
            </a:r>
          </a:p>
          <a:p>
            <a:pPr>
              <a:lnSpc>
                <a:spcPct val="80000"/>
              </a:lnSpc>
              <a:buFontTx/>
              <a:buNone/>
            </a:pPr>
            <a:r>
              <a:rPr lang="fa-IR" altLang="en-US" sz="2000">
                <a:cs typeface="2  Zar" pitchFamily="2" charset="-78"/>
              </a:rPr>
              <a:t>ناشي از سقوط احتمالي قطعات بر روي پا را بگيرد ، ثانياً پا را در مقابل جرقه و</a:t>
            </a:r>
          </a:p>
          <a:p>
            <a:pPr>
              <a:lnSpc>
                <a:spcPct val="80000"/>
              </a:lnSpc>
              <a:buFontTx/>
              <a:buNone/>
            </a:pPr>
            <a:r>
              <a:rPr lang="fa-IR" altLang="en-US" sz="2000">
                <a:cs typeface="2  Zar" pitchFamily="2" charset="-78"/>
              </a:rPr>
              <a:t> ذرات گداخته شده كه بر روي زمين مي ريزند محافظت كند.</a:t>
            </a:r>
            <a:endParaRPr lang="en-US" altLang="en-US" sz="2000">
              <a:cs typeface="2  Zar" pitchFamily="2" charset="-78"/>
            </a:endParaRPr>
          </a:p>
        </p:txBody>
      </p:sp>
      <p:pic>
        <p:nvPicPr>
          <p:cNvPr id="88068" name="Picture 4" descr="H砂W砂焑真㱸眭स⨨⧼Ğ砂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55988"/>
            <a:ext cx="2946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2000"/>
                                        <p:tgtEl>
                                          <p:spTgt spid="8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8067">
                                            <p:txEl>
                                              <p:pRg st="2" end="2"/>
                                            </p:txEl>
                                          </p:spTgt>
                                        </p:tgtEl>
                                        <p:attrNameLst>
                                          <p:attrName>style.visibility</p:attrName>
                                        </p:attrNameLst>
                                      </p:cBhvr>
                                      <p:to>
                                        <p:strVal val="visible"/>
                                      </p:to>
                                    </p:set>
                                    <p:anim calcmode="lin" valueType="num">
                                      <p:cBhvr additive="base">
                                        <p:cTn id="12"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8067">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8067">
                                            <p:txEl>
                                              <p:pRg st="3" end="3"/>
                                            </p:txEl>
                                          </p:spTgt>
                                        </p:tgtEl>
                                        <p:attrNameLst>
                                          <p:attrName>style.visibility</p:attrName>
                                        </p:attrNameLst>
                                      </p:cBhvr>
                                      <p:to>
                                        <p:strVal val="visible"/>
                                      </p:to>
                                    </p:set>
                                    <p:anim calcmode="lin" valueType="num">
                                      <p:cBhvr additive="base">
                                        <p:cTn id="16" dur="5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8067">
                                            <p:txEl>
                                              <p:pRg st="3" end="3"/>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8067">
                                            <p:txEl>
                                              <p:pRg st="4" end="4"/>
                                            </p:txEl>
                                          </p:spTgt>
                                        </p:tgtEl>
                                        <p:attrNameLst>
                                          <p:attrName>style.visibility</p:attrName>
                                        </p:attrNameLst>
                                      </p:cBhvr>
                                      <p:to>
                                        <p:strVal val="visible"/>
                                      </p:to>
                                    </p:set>
                                    <p:anim calcmode="lin" valueType="num">
                                      <p:cBhvr additive="base">
                                        <p:cTn id="20" dur="5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8067">
                                            <p:txEl>
                                              <p:pRg st="4" end="4"/>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8067">
                                            <p:txEl>
                                              <p:pRg st="6" end="6"/>
                                            </p:txEl>
                                          </p:spTgt>
                                        </p:tgtEl>
                                        <p:attrNameLst>
                                          <p:attrName>style.visibility</p:attrName>
                                        </p:attrNameLst>
                                      </p:cBhvr>
                                      <p:to>
                                        <p:strVal val="visible"/>
                                      </p:to>
                                    </p:set>
                                    <p:anim calcmode="lin" valueType="num">
                                      <p:cBhvr additive="base">
                                        <p:cTn id="24" dur="500" fill="hold"/>
                                        <p:tgtEl>
                                          <p:spTgt spid="88067">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8067">
                                            <p:txEl>
                                              <p:pRg st="6" end="6"/>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8067">
                                            <p:txEl>
                                              <p:pRg st="8" end="8"/>
                                            </p:txEl>
                                          </p:spTgt>
                                        </p:tgtEl>
                                        <p:attrNameLst>
                                          <p:attrName>style.visibility</p:attrName>
                                        </p:attrNameLst>
                                      </p:cBhvr>
                                      <p:to>
                                        <p:strVal val="visible"/>
                                      </p:to>
                                    </p:set>
                                    <p:anim calcmode="lin" valueType="num">
                                      <p:cBhvr additive="base">
                                        <p:cTn id="28" dur="500" fill="hold"/>
                                        <p:tgtEl>
                                          <p:spTgt spid="88067">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8067">
                                            <p:txEl>
                                              <p:pRg st="8" end="8"/>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8067">
                                            <p:txEl>
                                              <p:pRg st="9" end="9"/>
                                            </p:txEl>
                                          </p:spTgt>
                                        </p:tgtEl>
                                        <p:attrNameLst>
                                          <p:attrName>style.visibility</p:attrName>
                                        </p:attrNameLst>
                                      </p:cBhvr>
                                      <p:to>
                                        <p:strVal val="visible"/>
                                      </p:to>
                                    </p:set>
                                    <p:anim calcmode="lin" valueType="num">
                                      <p:cBhvr additive="base">
                                        <p:cTn id="32" dur="500" fill="hold"/>
                                        <p:tgtEl>
                                          <p:spTgt spid="88067">
                                            <p:txEl>
                                              <p:pRg st="9" end="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8067">
                                            <p:txEl>
                                              <p:pRg st="9" end="9"/>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88067">
                                            <p:txEl>
                                              <p:pRg st="10" end="10"/>
                                            </p:txEl>
                                          </p:spTgt>
                                        </p:tgtEl>
                                        <p:attrNameLst>
                                          <p:attrName>style.visibility</p:attrName>
                                        </p:attrNameLst>
                                      </p:cBhvr>
                                      <p:to>
                                        <p:strVal val="visible"/>
                                      </p:to>
                                    </p:set>
                                    <p:anim calcmode="lin" valueType="num">
                                      <p:cBhvr additive="base">
                                        <p:cTn id="36" dur="500" fill="hold"/>
                                        <p:tgtEl>
                                          <p:spTgt spid="88067">
                                            <p:txEl>
                                              <p:pRg st="10" end="1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8067">
                                            <p:txEl>
                                              <p:pRg st="10" end="10"/>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88067">
                                            <p:txEl>
                                              <p:pRg st="11" end="11"/>
                                            </p:txEl>
                                          </p:spTgt>
                                        </p:tgtEl>
                                        <p:attrNameLst>
                                          <p:attrName>style.visibility</p:attrName>
                                        </p:attrNameLst>
                                      </p:cBhvr>
                                      <p:to>
                                        <p:strVal val="visible"/>
                                      </p:to>
                                    </p:set>
                                    <p:anim calcmode="lin" valueType="num">
                                      <p:cBhvr additive="base">
                                        <p:cTn id="40" dur="500" fill="hold"/>
                                        <p:tgtEl>
                                          <p:spTgt spid="88067">
                                            <p:txEl>
                                              <p:pRg st="11" end="1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88067">
                                            <p:txEl>
                                              <p:pRg st="11" end="11"/>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88067">
                                            <p:txEl>
                                              <p:pRg st="12" end="12"/>
                                            </p:txEl>
                                          </p:spTgt>
                                        </p:tgtEl>
                                        <p:attrNameLst>
                                          <p:attrName>style.visibility</p:attrName>
                                        </p:attrNameLst>
                                      </p:cBhvr>
                                      <p:to>
                                        <p:strVal val="visible"/>
                                      </p:to>
                                    </p:set>
                                    <p:anim calcmode="lin" valueType="num">
                                      <p:cBhvr additive="base">
                                        <p:cTn id="44" dur="500" fill="hold"/>
                                        <p:tgtEl>
                                          <p:spTgt spid="88067">
                                            <p:txEl>
                                              <p:pRg st="12" end="1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88067">
                                            <p:txEl>
                                              <p:pRg st="12" end="12"/>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88067">
                                            <p:txEl>
                                              <p:pRg st="13" end="13"/>
                                            </p:txEl>
                                          </p:spTgt>
                                        </p:tgtEl>
                                        <p:attrNameLst>
                                          <p:attrName>style.visibility</p:attrName>
                                        </p:attrNameLst>
                                      </p:cBhvr>
                                      <p:to>
                                        <p:strVal val="visible"/>
                                      </p:to>
                                    </p:set>
                                    <p:anim calcmode="lin" valueType="num">
                                      <p:cBhvr additive="base">
                                        <p:cTn id="48" dur="500" fill="hold"/>
                                        <p:tgtEl>
                                          <p:spTgt spid="88067">
                                            <p:txEl>
                                              <p:pRg st="13" end="1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8067">
                                            <p:txEl>
                                              <p:pRg st="13" end="13"/>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88067">
                                            <p:txEl>
                                              <p:pRg st="14" end="14"/>
                                            </p:txEl>
                                          </p:spTgt>
                                        </p:tgtEl>
                                        <p:attrNameLst>
                                          <p:attrName>style.visibility</p:attrName>
                                        </p:attrNameLst>
                                      </p:cBhvr>
                                      <p:to>
                                        <p:strVal val="visible"/>
                                      </p:to>
                                    </p:set>
                                    <p:anim calcmode="lin" valueType="num">
                                      <p:cBhvr additive="base">
                                        <p:cTn id="52" dur="500" fill="hold"/>
                                        <p:tgtEl>
                                          <p:spTgt spid="88067">
                                            <p:txEl>
                                              <p:pRg st="14" end="1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88067">
                                            <p:txEl>
                                              <p:pRg st="14" end="14"/>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88067">
                                            <p:txEl>
                                              <p:pRg st="15" end="15"/>
                                            </p:txEl>
                                          </p:spTgt>
                                        </p:tgtEl>
                                        <p:attrNameLst>
                                          <p:attrName>style.visibility</p:attrName>
                                        </p:attrNameLst>
                                      </p:cBhvr>
                                      <p:to>
                                        <p:strVal val="visible"/>
                                      </p:to>
                                    </p:set>
                                    <p:anim calcmode="lin" valueType="num">
                                      <p:cBhvr additive="base">
                                        <p:cTn id="56" dur="500" fill="hold"/>
                                        <p:tgtEl>
                                          <p:spTgt spid="88067">
                                            <p:txEl>
                                              <p:pRg st="15" end="15"/>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88067">
                                            <p:txEl>
                                              <p:pRg st="15" end="15"/>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88067">
                                            <p:txEl>
                                              <p:pRg st="16" end="16"/>
                                            </p:txEl>
                                          </p:spTgt>
                                        </p:tgtEl>
                                        <p:attrNameLst>
                                          <p:attrName>style.visibility</p:attrName>
                                        </p:attrNameLst>
                                      </p:cBhvr>
                                      <p:to>
                                        <p:strVal val="visible"/>
                                      </p:to>
                                    </p:set>
                                    <p:anim calcmode="lin" valueType="num">
                                      <p:cBhvr additive="base">
                                        <p:cTn id="60" dur="500" fill="hold"/>
                                        <p:tgtEl>
                                          <p:spTgt spid="88067">
                                            <p:txEl>
                                              <p:pRg st="16" end="1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88067">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88068"/>
                                        </p:tgtEl>
                                        <p:attrNameLst>
                                          <p:attrName>style.visibility</p:attrName>
                                        </p:attrNameLst>
                                      </p:cBhvr>
                                      <p:to>
                                        <p:strVal val="visible"/>
                                      </p:to>
                                    </p:set>
                                    <p:anim calcmode="lin" valueType="num">
                                      <p:cBhvr additive="base">
                                        <p:cTn id="66" dur="500" fill="hold"/>
                                        <p:tgtEl>
                                          <p:spTgt spid="88068"/>
                                        </p:tgtEl>
                                        <p:attrNameLst>
                                          <p:attrName>ppt_x</p:attrName>
                                        </p:attrNameLst>
                                      </p:cBhvr>
                                      <p:tavLst>
                                        <p:tav tm="0">
                                          <p:val>
                                            <p:strVal val="#ppt_x"/>
                                          </p:val>
                                        </p:tav>
                                        <p:tav tm="100000">
                                          <p:val>
                                            <p:strVal val="#ppt_x"/>
                                          </p:val>
                                        </p:tav>
                                      </p:tavLst>
                                    </p:anim>
                                    <p:anim calcmode="lin" valueType="num">
                                      <p:cBhvr additive="base">
                                        <p:cTn id="67" dur="500" fill="hold"/>
                                        <p:tgtEl>
                                          <p:spTgt spid="880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457200" y="260350"/>
            <a:ext cx="8229600" cy="5865813"/>
          </a:xfrm>
        </p:spPr>
        <p:txBody>
          <a:bodyPr/>
          <a:lstStyle/>
          <a:p>
            <a:pPr>
              <a:lnSpc>
                <a:spcPct val="90000"/>
              </a:lnSpc>
              <a:buFontTx/>
              <a:buNone/>
            </a:pPr>
            <a:r>
              <a:rPr lang="fa-IR" altLang="en-US" sz="2000" b="1">
                <a:solidFill>
                  <a:srgbClr val="FF3300"/>
                </a:solidFill>
                <a:cs typeface="2  Zar" pitchFamily="2" charset="-78"/>
              </a:rPr>
              <a:t>محافظت از چشم ( </a:t>
            </a:r>
            <a:r>
              <a:rPr lang="en-US" altLang="en-US" sz="2000" b="1">
                <a:solidFill>
                  <a:srgbClr val="FF3300"/>
                </a:solidFill>
                <a:cs typeface="2  Zar" pitchFamily="2" charset="-78"/>
              </a:rPr>
              <a:t>Eye Protection</a:t>
            </a:r>
            <a:r>
              <a:rPr lang="fa-IR" altLang="en-US" sz="2000" b="1">
                <a:solidFill>
                  <a:srgbClr val="FF3300"/>
                </a:solidFill>
                <a:cs typeface="2  Zar" pitchFamily="2" charset="-78"/>
              </a:rPr>
              <a:t> ) :</a:t>
            </a:r>
          </a:p>
          <a:p>
            <a:pPr>
              <a:lnSpc>
                <a:spcPct val="90000"/>
              </a:lnSpc>
              <a:buFontTx/>
              <a:buNone/>
            </a:pPr>
            <a:endParaRPr lang="fa-IR" altLang="en-US" sz="2000">
              <a:solidFill>
                <a:srgbClr val="FF3300"/>
              </a:solidFill>
              <a:cs typeface="2  Zar" pitchFamily="2" charset="-78"/>
            </a:endParaRPr>
          </a:p>
          <a:p>
            <a:pPr>
              <a:lnSpc>
                <a:spcPct val="90000"/>
              </a:lnSpc>
              <a:buFontTx/>
              <a:buNone/>
            </a:pPr>
            <a:r>
              <a:rPr lang="fa-IR" altLang="en-US" sz="2000">
                <a:cs typeface="2  Zar" pitchFamily="2" charset="-78"/>
              </a:rPr>
              <a:t>   در تمام موارد جوشكاري و برشكاري لازم است از عينك با شيشه مناسب ( شيشة تار با درجه تاريكي مناسب ) استفاده كند. درجه تاريكي شيشه عينك به روش جوشكاري و شدت جريان بكار گرفته شده بستگي دارد. در بعضي موارد نظير كار با شعلة اكسي استيلن عينك هاي دودي معمولي هم مي توان مورد استفاده قرار بگيرد. در جوشكاري با قوس الكتريكي علاوه بر محافظت از چشم بايد از ماسك هايي كه صورت را نيز مي پوشاند استفاده شود. در بيشتر موارد عينك و ماسك با هم همراه مي باشند.</a:t>
            </a:r>
          </a:p>
          <a:p>
            <a:pPr>
              <a:lnSpc>
                <a:spcPct val="90000"/>
              </a:lnSpc>
              <a:buFontTx/>
              <a:buNone/>
            </a:pPr>
            <a:r>
              <a:rPr lang="fa-IR" altLang="en-US" sz="2000">
                <a:cs typeface="2  Zar" pitchFamily="2" charset="-78"/>
              </a:rPr>
              <a:t>   بايد توجه داشت كه اشعه هاي ماوراء بنفش و مادون قرمز در قوس الكتريكي علاوه بر اثر بسيار خطرناك بر روي چشم ، بر روي پوست نيز اثر سوء دارد. </a:t>
            </a:r>
          </a:p>
          <a:p>
            <a:pPr>
              <a:lnSpc>
                <a:spcPct val="90000"/>
              </a:lnSpc>
              <a:buFontTx/>
              <a:buNone/>
            </a:pPr>
            <a:r>
              <a:rPr lang="fa-IR" altLang="en-US" sz="2000">
                <a:cs typeface="2  Zar" pitchFamily="2" charset="-78"/>
              </a:rPr>
              <a:t>   چشم بدون عينك نبايد از فاصله اي كمتر از 15 متر به قوس نگاه كند ، بنابراين بايد در اطراف محل جوشكاري با قوس الكتريكي از پرده هاي مخصوص استفاده كرد تا محيط كارگاه و ساير كارگران را از اثرات اشعه محافظت نمايد.</a:t>
            </a:r>
            <a:endParaRPr lang="en-US" altLang="en-US" sz="2000">
              <a:cs typeface="2  Zar" pitchFamily="2" charset="-78"/>
            </a:endParaRPr>
          </a:p>
        </p:txBody>
      </p:sp>
      <p:pic>
        <p:nvPicPr>
          <p:cNvPr id="89092" name="Picture 4" descr="H砂W砂焑真㱸眭स⨨⧼Ğ砂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71888"/>
            <a:ext cx="3600450"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circle(in)">
                                      <p:cBhvr>
                                        <p:cTn id="7" dur="2000"/>
                                        <p:tgtEl>
                                          <p:spTgt spid="89091">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89091">
                                            <p:txEl>
                                              <p:pRg st="2" end="2"/>
                                            </p:txEl>
                                          </p:spTgt>
                                        </p:tgtEl>
                                        <p:attrNameLst>
                                          <p:attrName>style.visibility</p:attrName>
                                        </p:attrNameLst>
                                      </p:cBhvr>
                                      <p:to>
                                        <p:strVal val="visible"/>
                                      </p:to>
                                    </p:set>
                                    <p:animEffect transition="in" filter="circle(in)">
                                      <p:cBhvr>
                                        <p:cTn id="10" dur="2000"/>
                                        <p:tgtEl>
                                          <p:spTgt spid="89091">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89091">
                                            <p:txEl>
                                              <p:pRg st="3" end="3"/>
                                            </p:txEl>
                                          </p:spTgt>
                                        </p:tgtEl>
                                        <p:attrNameLst>
                                          <p:attrName>style.visibility</p:attrName>
                                        </p:attrNameLst>
                                      </p:cBhvr>
                                      <p:to>
                                        <p:strVal val="visible"/>
                                      </p:to>
                                    </p:set>
                                    <p:animEffect transition="in" filter="circle(in)">
                                      <p:cBhvr>
                                        <p:cTn id="13" dur="2000"/>
                                        <p:tgtEl>
                                          <p:spTgt spid="89091">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89091">
                                            <p:txEl>
                                              <p:pRg st="4" end="4"/>
                                            </p:txEl>
                                          </p:spTgt>
                                        </p:tgtEl>
                                        <p:attrNameLst>
                                          <p:attrName>style.visibility</p:attrName>
                                        </p:attrNameLst>
                                      </p:cBhvr>
                                      <p:to>
                                        <p:strVal val="visible"/>
                                      </p:to>
                                    </p:set>
                                    <p:animEffect transition="in" filter="circle(in)">
                                      <p:cBhvr>
                                        <p:cTn id="16" dur="2000"/>
                                        <p:tgtEl>
                                          <p:spTgt spid="89091">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3" presetClass="entr" presetSubtype="16" fill="hold" nodeType="clickEffect">
                                  <p:stCondLst>
                                    <p:cond delay="0"/>
                                  </p:stCondLst>
                                  <p:childTnLst>
                                    <p:set>
                                      <p:cBhvr>
                                        <p:cTn id="20" dur="1" fill="hold">
                                          <p:stCondLst>
                                            <p:cond delay="0"/>
                                          </p:stCondLst>
                                        </p:cTn>
                                        <p:tgtEl>
                                          <p:spTgt spid="89092"/>
                                        </p:tgtEl>
                                        <p:attrNameLst>
                                          <p:attrName>style.visibility</p:attrName>
                                        </p:attrNameLst>
                                      </p:cBhvr>
                                      <p:to>
                                        <p:strVal val="visible"/>
                                      </p:to>
                                    </p:set>
                                    <p:animEffect transition="in" filter="plus(in)">
                                      <p:cBhvr>
                                        <p:cTn id="21" dur="2000"/>
                                        <p:tgtEl>
                                          <p:spTgt spid="89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a:xfrm>
            <a:off x="457200" y="260350"/>
            <a:ext cx="8229600" cy="6408738"/>
          </a:xfrm>
        </p:spPr>
        <p:txBody>
          <a:bodyPr/>
          <a:lstStyle/>
          <a:p>
            <a:pPr>
              <a:lnSpc>
                <a:spcPct val="90000"/>
              </a:lnSpc>
              <a:buFontTx/>
              <a:buNone/>
            </a:pPr>
            <a:r>
              <a:rPr lang="fa-IR" altLang="en-US" sz="2000" b="1">
                <a:solidFill>
                  <a:srgbClr val="FF3300"/>
                </a:solidFill>
                <a:cs typeface="2  Zar" pitchFamily="2" charset="-78"/>
              </a:rPr>
              <a:t>محافظت از سوختگي و آتش سوزي :</a:t>
            </a:r>
          </a:p>
          <a:p>
            <a:pPr>
              <a:lnSpc>
                <a:spcPct val="90000"/>
              </a:lnSpc>
              <a:buFontTx/>
              <a:buNone/>
            </a:pPr>
            <a:endParaRPr lang="fa-IR" altLang="en-US" sz="2000">
              <a:cs typeface="2  Zar" pitchFamily="2" charset="-78"/>
            </a:endParaRPr>
          </a:p>
          <a:p>
            <a:pPr>
              <a:lnSpc>
                <a:spcPct val="90000"/>
              </a:lnSpc>
              <a:buFontTx/>
              <a:buNone/>
            </a:pPr>
            <a:r>
              <a:rPr lang="fa-IR" altLang="en-US" sz="2000">
                <a:cs typeface="2  Zar" pitchFamily="2" charset="-78"/>
              </a:rPr>
              <a:t> در عمليات جوشكاري و برشكاري هرگز نبايد قطعه كار را بر روي كف بتني قرار داد چون حرارتي كه</a:t>
            </a:r>
          </a:p>
          <a:p>
            <a:pPr>
              <a:lnSpc>
                <a:spcPct val="90000"/>
              </a:lnSpc>
              <a:buFontTx/>
              <a:buNone/>
            </a:pPr>
            <a:r>
              <a:rPr lang="fa-IR" altLang="en-US" sz="2000">
                <a:cs typeface="2  Zar" pitchFamily="2" charset="-78"/>
              </a:rPr>
              <a:t> به بتن مي رسد مي تواند آن را منفجر كرده و قطعه پراكنده شده با نيروي زيادي كه دارند احتمالاً موجب</a:t>
            </a:r>
          </a:p>
          <a:p>
            <a:pPr>
              <a:lnSpc>
                <a:spcPct val="90000"/>
              </a:lnSpc>
              <a:buFontTx/>
              <a:buNone/>
            </a:pPr>
            <a:r>
              <a:rPr lang="fa-IR" altLang="en-US" sz="2000">
                <a:cs typeface="2  Zar" pitchFamily="2" charset="-78"/>
              </a:rPr>
              <a:t>جراحاتي در جوشكار يا افراد اطرافش مي شوند.</a:t>
            </a:r>
          </a:p>
          <a:p>
            <a:pPr>
              <a:lnSpc>
                <a:spcPct val="90000"/>
              </a:lnSpc>
              <a:buFontTx/>
              <a:buNone/>
            </a:pPr>
            <a:r>
              <a:rPr lang="fa-IR" altLang="en-US" sz="2000">
                <a:cs typeface="2  Zar" pitchFamily="2" charset="-78"/>
              </a:rPr>
              <a:t>قطعات جوشكاري و برشكاري كه گرم مي باشند با علامتي كه </a:t>
            </a:r>
          </a:p>
          <a:p>
            <a:pPr>
              <a:lnSpc>
                <a:spcPct val="90000"/>
              </a:lnSpc>
              <a:buFontTx/>
              <a:buNone/>
            </a:pPr>
            <a:r>
              <a:rPr lang="fa-IR" altLang="en-US" sz="2000">
                <a:cs typeface="2  Zar" pitchFamily="2" charset="-78"/>
              </a:rPr>
              <a:t>نشان دهندة گرم بودن آن است مشخص شود تا موجب سوختگي</a:t>
            </a:r>
          </a:p>
          <a:p>
            <a:pPr>
              <a:lnSpc>
                <a:spcPct val="90000"/>
              </a:lnSpc>
              <a:buFontTx/>
              <a:buNone/>
            </a:pPr>
            <a:r>
              <a:rPr lang="fa-IR" altLang="en-US" sz="2000">
                <a:cs typeface="2  Zar" pitchFamily="2" charset="-78"/>
              </a:rPr>
              <a:t> افرادي كه قصد لمس كردن يا جا به جا كردن آن را دارند ، نشود. </a:t>
            </a:r>
          </a:p>
          <a:p>
            <a:pPr>
              <a:lnSpc>
                <a:spcPct val="90000"/>
              </a:lnSpc>
              <a:buFontTx/>
              <a:buNone/>
            </a:pPr>
            <a:r>
              <a:rPr lang="fa-IR" altLang="en-US" sz="2000">
                <a:cs typeface="2  Zar" pitchFamily="2" charset="-78"/>
              </a:rPr>
              <a:t> بايد هميشه وسايل خاموش كردن حريق و كمك هاي اوليه </a:t>
            </a:r>
          </a:p>
          <a:p>
            <a:pPr>
              <a:lnSpc>
                <a:spcPct val="90000"/>
              </a:lnSpc>
              <a:buFontTx/>
              <a:buNone/>
            </a:pPr>
            <a:r>
              <a:rPr lang="fa-IR" altLang="en-US" sz="2000">
                <a:cs typeface="2  Zar" pitchFamily="2" charset="-78"/>
              </a:rPr>
              <a:t>بازرسي شده و در نزديكترين محل مناسب قرار داشته باشد.</a:t>
            </a:r>
          </a:p>
          <a:p>
            <a:pPr>
              <a:lnSpc>
                <a:spcPct val="90000"/>
              </a:lnSpc>
              <a:buFontTx/>
              <a:buNone/>
            </a:pPr>
            <a:endParaRPr lang="fa-IR" altLang="en-US" sz="2000">
              <a:cs typeface="2  Zar" pitchFamily="2" charset="-78"/>
            </a:endParaRPr>
          </a:p>
          <a:p>
            <a:pPr>
              <a:lnSpc>
                <a:spcPct val="90000"/>
              </a:lnSpc>
              <a:buFontTx/>
              <a:buNone/>
            </a:pPr>
            <a:endParaRPr lang="fa-IR" altLang="en-US" sz="2000">
              <a:cs typeface="2  Zar" pitchFamily="2" charset="-78"/>
            </a:endParaRPr>
          </a:p>
          <a:p>
            <a:pPr>
              <a:lnSpc>
                <a:spcPct val="90000"/>
              </a:lnSpc>
              <a:buFontTx/>
              <a:buNone/>
            </a:pPr>
            <a:r>
              <a:rPr lang="fa-IR" altLang="en-US" sz="2000" b="1">
                <a:solidFill>
                  <a:srgbClr val="FF3300"/>
                </a:solidFill>
                <a:cs typeface="2  Zar" pitchFamily="2" charset="-78"/>
              </a:rPr>
              <a:t>شناخت و آشنايي با تجهيزات :</a:t>
            </a:r>
          </a:p>
          <a:p>
            <a:pPr>
              <a:lnSpc>
                <a:spcPct val="90000"/>
              </a:lnSpc>
              <a:buFontTx/>
              <a:buNone/>
            </a:pPr>
            <a:endParaRPr lang="fa-IR" altLang="en-US" sz="2000">
              <a:solidFill>
                <a:srgbClr val="FF3300"/>
              </a:solidFill>
              <a:cs typeface="2  Zar" pitchFamily="2" charset="-78"/>
            </a:endParaRPr>
          </a:p>
          <a:p>
            <a:pPr>
              <a:lnSpc>
                <a:spcPct val="90000"/>
              </a:lnSpc>
              <a:buFontTx/>
              <a:buNone/>
            </a:pPr>
            <a:r>
              <a:rPr lang="fa-IR" altLang="en-US" sz="2000">
                <a:cs typeface="2  Zar" pitchFamily="2" charset="-78"/>
              </a:rPr>
              <a:t>   همانطور كه قبلاً اشاره شد عمل كننده يا متصدي هرگز نبايد با وسيله يا دستگاه جوشكاري كار كند مگر آنكه دستور كار دستگاه را كاملاً خوانده ، فهميده و اجرا كند. </a:t>
            </a:r>
          </a:p>
          <a:p>
            <a:pPr>
              <a:lnSpc>
                <a:spcPct val="90000"/>
              </a:lnSpc>
              <a:buFontTx/>
              <a:buNone/>
            </a:pPr>
            <a:r>
              <a:rPr lang="fa-IR" altLang="en-US" sz="2000">
                <a:cs typeface="2  Zar" pitchFamily="2" charset="-78"/>
              </a:rPr>
              <a:t>   در صورت مشاهدة نواقص يا عيوبي در ماشين آلات يا ابزار كار قبل از آنكه خود به رفع عيب بپردازد بهتر است با مسئول تعميرات كه دوره هاي مربوطه را ديده است تماس گرفته و احتمالاً زير نظر او به رفع عيب بپردازد.</a:t>
            </a:r>
            <a:endParaRPr lang="en-US" altLang="en-US" sz="2000">
              <a:cs typeface="2  Zar" pitchFamily="2" charset="-78"/>
            </a:endParaRPr>
          </a:p>
        </p:txBody>
      </p:sp>
      <p:pic>
        <p:nvPicPr>
          <p:cNvPr id="90116" name="Picture 4" descr="H砂W砂焑真㱸眭स肈聜Ğ砂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1628775"/>
            <a:ext cx="2690812"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fade">
                                      <p:cBhvr>
                                        <p:cTn id="7" dur="2000"/>
                                        <p:tgtEl>
                                          <p:spTgt spid="901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0115">
                                            <p:txEl>
                                              <p:pRg st="2" end="2"/>
                                            </p:txEl>
                                          </p:spTgt>
                                        </p:tgtEl>
                                        <p:attrNameLst>
                                          <p:attrName>style.visibility</p:attrName>
                                        </p:attrNameLst>
                                      </p:cBhvr>
                                      <p:to>
                                        <p:strVal val="visible"/>
                                      </p:to>
                                    </p:set>
                                    <p:animEffect transition="in" filter="fade">
                                      <p:cBhvr>
                                        <p:cTn id="10" dur="2000"/>
                                        <p:tgtEl>
                                          <p:spTgt spid="9011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0115">
                                            <p:txEl>
                                              <p:pRg st="3" end="3"/>
                                            </p:txEl>
                                          </p:spTgt>
                                        </p:tgtEl>
                                        <p:attrNameLst>
                                          <p:attrName>style.visibility</p:attrName>
                                        </p:attrNameLst>
                                      </p:cBhvr>
                                      <p:to>
                                        <p:strVal val="visible"/>
                                      </p:to>
                                    </p:set>
                                    <p:animEffect transition="in" filter="fade">
                                      <p:cBhvr>
                                        <p:cTn id="13" dur="2000"/>
                                        <p:tgtEl>
                                          <p:spTgt spid="9011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0115">
                                            <p:txEl>
                                              <p:pRg st="4" end="4"/>
                                            </p:txEl>
                                          </p:spTgt>
                                        </p:tgtEl>
                                        <p:attrNameLst>
                                          <p:attrName>style.visibility</p:attrName>
                                        </p:attrNameLst>
                                      </p:cBhvr>
                                      <p:to>
                                        <p:strVal val="visible"/>
                                      </p:to>
                                    </p:set>
                                    <p:animEffect transition="in" filter="fade">
                                      <p:cBhvr>
                                        <p:cTn id="16" dur="2000"/>
                                        <p:tgtEl>
                                          <p:spTgt spid="9011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0115">
                                            <p:txEl>
                                              <p:pRg st="5" end="5"/>
                                            </p:txEl>
                                          </p:spTgt>
                                        </p:tgtEl>
                                        <p:attrNameLst>
                                          <p:attrName>style.visibility</p:attrName>
                                        </p:attrNameLst>
                                      </p:cBhvr>
                                      <p:to>
                                        <p:strVal val="visible"/>
                                      </p:to>
                                    </p:set>
                                    <p:animEffect transition="in" filter="fade">
                                      <p:cBhvr>
                                        <p:cTn id="19" dur="2000"/>
                                        <p:tgtEl>
                                          <p:spTgt spid="90115">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0115">
                                            <p:txEl>
                                              <p:pRg st="6" end="6"/>
                                            </p:txEl>
                                          </p:spTgt>
                                        </p:tgtEl>
                                        <p:attrNameLst>
                                          <p:attrName>style.visibility</p:attrName>
                                        </p:attrNameLst>
                                      </p:cBhvr>
                                      <p:to>
                                        <p:strVal val="visible"/>
                                      </p:to>
                                    </p:set>
                                    <p:animEffect transition="in" filter="fade">
                                      <p:cBhvr>
                                        <p:cTn id="22" dur="2000"/>
                                        <p:tgtEl>
                                          <p:spTgt spid="90115">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0115">
                                            <p:txEl>
                                              <p:pRg st="7" end="7"/>
                                            </p:txEl>
                                          </p:spTgt>
                                        </p:tgtEl>
                                        <p:attrNameLst>
                                          <p:attrName>style.visibility</p:attrName>
                                        </p:attrNameLst>
                                      </p:cBhvr>
                                      <p:to>
                                        <p:strVal val="visible"/>
                                      </p:to>
                                    </p:set>
                                    <p:animEffect transition="in" filter="fade">
                                      <p:cBhvr>
                                        <p:cTn id="25" dur="2000"/>
                                        <p:tgtEl>
                                          <p:spTgt spid="90115">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0115">
                                            <p:txEl>
                                              <p:pRg st="8" end="8"/>
                                            </p:txEl>
                                          </p:spTgt>
                                        </p:tgtEl>
                                        <p:attrNameLst>
                                          <p:attrName>style.visibility</p:attrName>
                                        </p:attrNameLst>
                                      </p:cBhvr>
                                      <p:to>
                                        <p:strVal val="visible"/>
                                      </p:to>
                                    </p:set>
                                    <p:animEffect transition="in" filter="fade">
                                      <p:cBhvr>
                                        <p:cTn id="28" dur="2000"/>
                                        <p:tgtEl>
                                          <p:spTgt spid="90115">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0115">
                                            <p:txEl>
                                              <p:pRg st="9" end="9"/>
                                            </p:txEl>
                                          </p:spTgt>
                                        </p:tgtEl>
                                        <p:attrNameLst>
                                          <p:attrName>style.visibility</p:attrName>
                                        </p:attrNameLst>
                                      </p:cBhvr>
                                      <p:to>
                                        <p:strVal val="visible"/>
                                      </p:to>
                                    </p:set>
                                    <p:animEffect transition="in" filter="fade">
                                      <p:cBhvr>
                                        <p:cTn id="31" dur="2000"/>
                                        <p:tgtEl>
                                          <p:spTgt spid="90115">
                                            <p:txEl>
                                              <p:pRg st="9" end="9"/>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nodeType="clickEffect">
                                  <p:stCondLst>
                                    <p:cond delay="0"/>
                                  </p:stCondLst>
                                  <p:childTnLst>
                                    <p:set>
                                      <p:cBhvr>
                                        <p:cTn id="35" dur="1" fill="hold">
                                          <p:stCondLst>
                                            <p:cond delay="0"/>
                                          </p:stCondLst>
                                        </p:cTn>
                                        <p:tgtEl>
                                          <p:spTgt spid="90116"/>
                                        </p:tgtEl>
                                        <p:attrNameLst>
                                          <p:attrName>style.visibility</p:attrName>
                                        </p:attrNameLst>
                                      </p:cBhvr>
                                      <p:to>
                                        <p:strVal val="visible"/>
                                      </p:to>
                                    </p:set>
                                    <p:animEffect transition="in" filter="slide(fromBottom)">
                                      <p:cBhvr>
                                        <p:cTn id="36" dur="500"/>
                                        <p:tgtEl>
                                          <p:spTgt spid="9011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90115">
                                            <p:txEl>
                                              <p:pRg st="12" end="12"/>
                                            </p:txEl>
                                          </p:spTgt>
                                        </p:tgtEl>
                                        <p:attrNameLst>
                                          <p:attrName>style.visibility</p:attrName>
                                        </p:attrNameLst>
                                      </p:cBhvr>
                                      <p:to>
                                        <p:strVal val="visible"/>
                                      </p:to>
                                    </p:set>
                                    <p:anim calcmode="lin" valueType="num">
                                      <p:cBhvr additive="base">
                                        <p:cTn id="41" dur="500" fill="hold"/>
                                        <p:tgtEl>
                                          <p:spTgt spid="90115">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0115">
                                            <p:txEl>
                                              <p:pRg st="12" end="1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0115">
                                            <p:txEl>
                                              <p:pRg st="14" end="14"/>
                                            </p:txEl>
                                          </p:spTgt>
                                        </p:tgtEl>
                                        <p:attrNameLst>
                                          <p:attrName>style.visibility</p:attrName>
                                        </p:attrNameLst>
                                      </p:cBhvr>
                                      <p:to>
                                        <p:strVal val="visible"/>
                                      </p:to>
                                    </p:set>
                                    <p:anim calcmode="lin" valueType="num">
                                      <p:cBhvr additive="base">
                                        <p:cTn id="45" dur="500" fill="hold"/>
                                        <p:tgtEl>
                                          <p:spTgt spid="90115">
                                            <p:txEl>
                                              <p:pRg st="14" end="1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0115">
                                            <p:txEl>
                                              <p:pRg st="14" end="1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90115">
                                            <p:txEl>
                                              <p:pRg st="15" end="15"/>
                                            </p:txEl>
                                          </p:spTgt>
                                        </p:tgtEl>
                                        <p:attrNameLst>
                                          <p:attrName>style.visibility</p:attrName>
                                        </p:attrNameLst>
                                      </p:cBhvr>
                                      <p:to>
                                        <p:strVal val="visible"/>
                                      </p:to>
                                    </p:set>
                                    <p:anim calcmode="lin" valueType="num">
                                      <p:cBhvr additive="base">
                                        <p:cTn id="49" dur="500" fill="hold"/>
                                        <p:tgtEl>
                                          <p:spTgt spid="90115">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011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468313" y="260350"/>
            <a:ext cx="8229600" cy="6408738"/>
          </a:xfrm>
        </p:spPr>
        <p:txBody>
          <a:bodyPr/>
          <a:lstStyle/>
          <a:p>
            <a:pPr>
              <a:lnSpc>
                <a:spcPct val="80000"/>
              </a:lnSpc>
              <a:buFontTx/>
              <a:buNone/>
            </a:pPr>
            <a:r>
              <a:rPr lang="fa-IR" altLang="en-US" sz="2000" b="1">
                <a:solidFill>
                  <a:srgbClr val="FF3300"/>
                </a:solidFill>
                <a:cs typeface="2  Zar" pitchFamily="2" charset="-78"/>
              </a:rPr>
              <a:t>نكات ايمني در جوشكاري با برق :</a:t>
            </a:r>
          </a:p>
          <a:p>
            <a:pPr>
              <a:lnSpc>
                <a:spcPct val="80000"/>
              </a:lnSpc>
              <a:buFontTx/>
              <a:buNone/>
            </a:pPr>
            <a:endParaRPr lang="fa-IR" altLang="en-US" sz="2000">
              <a:solidFill>
                <a:srgbClr val="FF3300"/>
              </a:solidFill>
              <a:cs typeface="2  Zar" pitchFamily="2" charset="-78"/>
            </a:endParaRPr>
          </a:p>
          <a:p>
            <a:pPr>
              <a:lnSpc>
                <a:spcPct val="80000"/>
              </a:lnSpc>
              <a:buFontTx/>
              <a:buAutoNum type="arabicPeriod"/>
            </a:pPr>
            <a:r>
              <a:rPr lang="fa-IR" altLang="en-US" sz="2000">
                <a:cs typeface="2  Zar" pitchFamily="2" charset="-78"/>
              </a:rPr>
              <a:t>   فرآيندهاي جوشكاري با قوس الكتريكي و مقاومت الكتريكي داراي تنوع وسيع و رديف گسترده قدرت عملياتي مي باشند و بر حسب ميزان آمپر و ولتاژ آنها ممكن است نياز به رعايت توجهات بيشتر باشند. اما آنچه بطور كلي و عمومي مي تواند مورد بحث قرار گيرد در زير مختصراً آورده شده است. البته بايد توجه داشت كه اين نكات ايمني در جوشكاري برق  بايد همراه با راهنمايي هاي سازنده هاي هر وسيله و دستگاه رعايت شود.</a:t>
            </a:r>
          </a:p>
          <a:p>
            <a:pPr>
              <a:lnSpc>
                <a:spcPct val="80000"/>
              </a:lnSpc>
              <a:buFontTx/>
              <a:buAutoNum type="arabicPeriod"/>
            </a:pPr>
            <a:r>
              <a:rPr lang="fa-IR" altLang="en-US" sz="2000">
                <a:cs typeface="2  Zar" pitchFamily="2" charset="-78"/>
              </a:rPr>
              <a:t>نصب و برقراري ماشين آلات جوشكاري بايد با رعايت استانداردهاي مربوطه به تجهيزات و تأسيسات برقي باشد.</a:t>
            </a:r>
          </a:p>
          <a:p>
            <a:pPr>
              <a:lnSpc>
                <a:spcPct val="80000"/>
              </a:lnSpc>
              <a:buFontTx/>
              <a:buAutoNum type="arabicPeriod"/>
            </a:pPr>
            <a:r>
              <a:rPr lang="fa-IR" altLang="en-US" sz="2000">
                <a:cs typeface="2  Zar" pitchFamily="2" charset="-78"/>
              </a:rPr>
              <a:t>ماشين جوشكاري بايد از طريق كليد يا سويچ قطع نيرو ( برق ) چنان وصل باشد كه دست يابي به كليد در لحظات بحراني و خطر در اسرع وقت و به سهولت امكان پذير باشد.</a:t>
            </a:r>
          </a:p>
          <a:p>
            <a:pPr>
              <a:lnSpc>
                <a:spcPct val="80000"/>
              </a:lnSpc>
              <a:buFontTx/>
              <a:buAutoNum type="arabicPeriod"/>
            </a:pPr>
            <a:r>
              <a:rPr lang="fa-IR" altLang="en-US" sz="2000">
                <a:cs typeface="2  Zar" pitchFamily="2" charset="-78"/>
              </a:rPr>
              <a:t>تعميرات تجهيزات و وسايل جوشكاري را نبايد به هيچ وجه قبل از قطع جريان برق انجام داد.</a:t>
            </a:r>
          </a:p>
          <a:p>
            <a:pPr>
              <a:lnSpc>
                <a:spcPct val="80000"/>
              </a:lnSpc>
              <a:buFontTx/>
              <a:buAutoNum type="arabicPeriod"/>
            </a:pPr>
            <a:r>
              <a:rPr lang="fa-IR" altLang="en-US" sz="2000">
                <a:cs typeface="2  Zar" pitchFamily="2" charset="-78"/>
              </a:rPr>
              <a:t>ماشين جوشكاري بايد كاملاً اتصال زمين شده باشد. جريان استري ( </a:t>
            </a:r>
            <a:r>
              <a:rPr lang="en-US" altLang="en-US" sz="2000">
                <a:cs typeface="2  Zar" pitchFamily="2" charset="-78"/>
              </a:rPr>
              <a:t>Stray Current</a:t>
            </a:r>
            <a:r>
              <a:rPr lang="fa-IR" altLang="en-US" sz="2000">
                <a:cs typeface="2  Zar" pitchFamily="2" charset="-78"/>
              </a:rPr>
              <a:t> ) مي تواند سبب شوك شديد به هنگام تماس و لمس كردن قطعات اتصال زمين نشده شود.</a:t>
            </a:r>
          </a:p>
          <a:p>
            <a:pPr>
              <a:lnSpc>
                <a:spcPct val="80000"/>
              </a:lnSpc>
              <a:buFontTx/>
              <a:buAutoNum type="arabicPeriod"/>
            </a:pPr>
            <a:r>
              <a:rPr lang="fa-IR" altLang="en-US" sz="2000">
                <a:cs typeface="2  Zar" pitchFamily="2" charset="-78"/>
              </a:rPr>
              <a:t>كليد تغيير قطب را هرگز نبايد هنگام روشن بودن ماشين تغيير داد. در اين مواقع سعي شود ماشين و مدار باز باشد. در غير اين صورت سطح اتصالي كليد ممكن است بسوزد و قوس ناشي از آن مي تواند موجب صدماتي شود.</a:t>
            </a:r>
          </a:p>
          <a:p>
            <a:pPr>
              <a:lnSpc>
                <a:spcPct val="80000"/>
              </a:lnSpc>
              <a:buFontTx/>
              <a:buAutoNum type="arabicPeriod"/>
            </a:pPr>
            <a:r>
              <a:rPr lang="fa-IR" altLang="en-US" sz="2000">
                <a:cs typeface="2  Zar" pitchFamily="2" charset="-78"/>
              </a:rPr>
              <a:t>از كابل هاي جوشكاري نبايد بار اضافي عبور كند ، يا ماشين با اتصالات ضعيف كار كند. كار كردن با شدت جريان مافوق ظرفيت كابل ، سبب گرم شدن زياد آن مي شود ، همين طور اتصالات ضعيف نيز مي تواند موجب ايجاد قوس هاي ناخواسته در بين كابل و فلز متصل شده به اتصال زمين در مدار الكتريكي جوشكاري شود.</a:t>
            </a:r>
          </a:p>
          <a:p>
            <a:pPr>
              <a:lnSpc>
                <a:spcPct val="80000"/>
              </a:lnSpc>
              <a:buFontTx/>
              <a:buAutoNum type="arabicPeriod"/>
            </a:pPr>
            <a:r>
              <a:rPr lang="fa-IR" altLang="en-US" sz="2000">
                <a:cs typeface="2  Zar" pitchFamily="2" charset="-78"/>
              </a:rPr>
              <a:t>بايد از خيس كردن زمين ، لباس كار  يا كار كردن با دست و يا دستكش خيس خودداري كرد. در اين شرايط ممكن است شوك الكتريكي يا بعضي ناراحتي هاي ديگر حاصل شود.</a:t>
            </a:r>
          </a:p>
          <a:p>
            <a:pPr>
              <a:lnSpc>
                <a:spcPct val="80000"/>
              </a:lnSpc>
              <a:buFontTx/>
              <a:buAutoNum type="arabicPeriod"/>
            </a:pPr>
            <a:endParaRPr lang="en-US" altLang="en-US" sz="20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diamond(in)">
                                      <p:cBhvr>
                                        <p:cTn id="7" dur="2000"/>
                                        <p:tgtEl>
                                          <p:spTgt spid="91139">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91139">
                                            <p:txEl>
                                              <p:pRg st="2" end="2"/>
                                            </p:txEl>
                                          </p:spTgt>
                                        </p:tgtEl>
                                        <p:attrNameLst>
                                          <p:attrName>style.visibility</p:attrName>
                                        </p:attrNameLst>
                                      </p:cBhvr>
                                      <p:to>
                                        <p:strVal val="visible"/>
                                      </p:to>
                                    </p:set>
                                    <p:animEffect transition="in" filter="diamond(in)">
                                      <p:cBhvr>
                                        <p:cTn id="10" dur="2000"/>
                                        <p:tgtEl>
                                          <p:spTgt spid="91139">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91139">
                                            <p:txEl>
                                              <p:pRg st="3" end="3"/>
                                            </p:txEl>
                                          </p:spTgt>
                                        </p:tgtEl>
                                        <p:attrNameLst>
                                          <p:attrName>style.visibility</p:attrName>
                                        </p:attrNameLst>
                                      </p:cBhvr>
                                      <p:to>
                                        <p:strVal val="visible"/>
                                      </p:to>
                                    </p:set>
                                    <p:animEffect transition="in" filter="diamond(in)">
                                      <p:cBhvr>
                                        <p:cTn id="13" dur="2000"/>
                                        <p:tgtEl>
                                          <p:spTgt spid="91139">
                                            <p:txEl>
                                              <p:pRg st="3" end="3"/>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91139">
                                            <p:txEl>
                                              <p:pRg st="4" end="4"/>
                                            </p:txEl>
                                          </p:spTgt>
                                        </p:tgtEl>
                                        <p:attrNameLst>
                                          <p:attrName>style.visibility</p:attrName>
                                        </p:attrNameLst>
                                      </p:cBhvr>
                                      <p:to>
                                        <p:strVal val="visible"/>
                                      </p:to>
                                    </p:set>
                                    <p:animEffect transition="in" filter="diamond(in)">
                                      <p:cBhvr>
                                        <p:cTn id="16" dur="2000"/>
                                        <p:tgtEl>
                                          <p:spTgt spid="91139">
                                            <p:txEl>
                                              <p:pRg st="4" end="4"/>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91139">
                                            <p:txEl>
                                              <p:pRg st="5" end="5"/>
                                            </p:txEl>
                                          </p:spTgt>
                                        </p:tgtEl>
                                        <p:attrNameLst>
                                          <p:attrName>style.visibility</p:attrName>
                                        </p:attrNameLst>
                                      </p:cBhvr>
                                      <p:to>
                                        <p:strVal val="visible"/>
                                      </p:to>
                                    </p:set>
                                    <p:animEffect transition="in" filter="diamond(in)">
                                      <p:cBhvr>
                                        <p:cTn id="19" dur="2000"/>
                                        <p:tgtEl>
                                          <p:spTgt spid="91139">
                                            <p:txEl>
                                              <p:pRg st="5" end="5"/>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91139">
                                            <p:txEl>
                                              <p:pRg st="6" end="6"/>
                                            </p:txEl>
                                          </p:spTgt>
                                        </p:tgtEl>
                                        <p:attrNameLst>
                                          <p:attrName>style.visibility</p:attrName>
                                        </p:attrNameLst>
                                      </p:cBhvr>
                                      <p:to>
                                        <p:strVal val="visible"/>
                                      </p:to>
                                    </p:set>
                                    <p:animEffect transition="in" filter="diamond(in)">
                                      <p:cBhvr>
                                        <p:cTn id="22" dur="2000"/>
                                        <p:tgtEl>
                                          <p:spTgt spid="91139">
                                            <p:txEl>
                                              <p:pRg st="6" end="6"/>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91139">
                                            <p:txEl>
                                              <p:pRg st="7" end="7"/>
                                            </p:txEl>
                                          </p:spTgt>
                                        </p:tgtEl>
                                        <p:attrNameLst>
                                          <p:attrName>style.visibility</p:attrName>
                                        </p:attrNameLst>
                                      </p:cBhvr>
                                      <p:to>
                                        <p:strVal val="visible"/>
                                      </p:to>
                                    </p:set>
                                    <p:animEffect transition="in" filter="diamond(in)">
                                      <p:cBhvr>
                                        <p:cTn id="25" dur="2000"/>
                                        <p:tgtEl>
                                          <p:spTgt spid="91139">
                                            <p:txEl>
                                              <p:pRg st="7" end="7"/>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91139">
                                            <p:txEl>
                                              <p:pRg st="8" end="8"/>
                                            </p:txEl>
                                          </p:spTgt>
                                        </p:tgtEl>
                                        <p:attrNameLst>
                                          <p:attrName>style.visibility</p:attrName>
                                        </p:attrNameLst>
                                      </p:cBhvr>
                                      <p:to>
                                        <p:strVal val="visible"/>
                                      </p:to>
                                    </p:set>
                                    <p:animEffect transition="in" filter="diamond(in)">
                                      <p:cBhvr>
                                        <p:cTn id="28" dur="2000"/>
                                        <p:tgtEl>
                                          <p:spTgt spid="91139">
                                            <p:txEl>
                                              <p:pRg st="8" end="8"/>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91139">
                                            <p:txEl>
                                              <p:pRg st="9" end="9"/>
                                            </p:txEl>
                                          </p:spTgt>
                                        </p:tgtEl>
                                        <p:attrNameLst>
                                          <p:attrName>style.visibility</p:attrName>
                                        </p:attrNameLst>
                                      </p:cBhvr>
                                      <p:to>
                                        <p:strVal val="visible"/>
                                      </p:to>
                                    </p:set>
                                    <p:animEffect transition="in" filter="diamond(in)">
                                      <p:cBhvr>
                                        <p:cTn id="31" dur="2000"/>
                                        <p:tgtEl>
                                          <p:spTgt spid="911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a:xfrm>
            <a:off x="539750" y="260350"/>
            <a:ext cx="8229600" cy="4525963"/>
          </a:xfrm>
        </p:spPr>
        <p:txBody>
          <a:bodyPr/>
          <a:lstStyle/>
          <a:p>
            <a:pPr>
              <a:lnSpc>
                <a:spcPct val="80000"/>
              </a:lnSpc>
              <a:buFontTx/>
              <a:buNone/>
            </a:pPr>
            <a:r>
              <a:rPr lang="fa-IR" altLang="en-US" sz="2000">
                <a:cs typeface="2  Zar" pitchFamily="2" charset="-78"/>
              </a:rPr>
              <a:t>9. از لمس كردن و تماس حاصل نمودن قسمت غير عايق شدة نگهدارندة الكترود با اتصال زمين ، هنگامي كه جريان الكتريكي وصل است اجتناب شود چون اين كار موجب جرقه زدن و آسيب رساندن به كار يا نگهدارندة الكترود مي شود.</a:t>
            </a:r>
          </a:p>
          <a:p>
            <a:pPr>
              <a:lnSpc>
                <a:spcPct val="80000"/>
              </a:lnSpc>
              <a:buFontTx/>
              <a:buNone/>
            </a:pPr>
            <a:r>
              <a:rPr lang="fa-IR" altLang="en-US" sz="2000">
                <a:cs typeface="2  Zar" pitchFamily="2" charset="-78"/>
              </a:rPr>
              <a:t>10. كابل جوشكاري از رطوبت ، چربي ، گريس و جرقه دور نگاه داشته شود.</a:t>
            </a:r>
          </a:p>
          <a:p>
            <a:pPr>
              <a:lnSpc>
                <a:spcPct val="80000"/>
              </a:lnSpc>
              <a:buFontTx/>
              <a:buNone/>
            </a:pPr>
            <a:r>
              <a:rPr lang="fa-IR" altLang="en-US" sz="2000">
                <a:cs typeface="2  Zar" pitchFamily="2" charset="-78"/>
              </a:rPr>
              <a:t>11. هرگز كابل جوشكاري كه در آن جريان الكتريكي عبور مي كند براي حمل و نقل به اطراف پا نپيچد.</a:t>
            </a:r>
          </a:p>
          <a:p>
            <a:pPr>
              <a:lnSpc>
                <a:spcPct val="80000"/>
              </a:lnSpc>
              <a:buFontTx/>
              <a:buNone/>
            </a:pPr>
            <a:r>
              <a:rPr lang="fa-IR" altLang="en-US" sz="2000">
                <a:cs typeface="2  Zar" pitchFamily="2" charset="-78"/>
              </a:rPr>
              <a:t>12. فرا گرفتن اصول كمك هاي اوليه در مورد سوختگي ، برق گرفتگي ، خفگي ، شكستگي و غيره و در دست قرار دادن كلية وسايل مربوطه الزامي مي باشد.</a:t>
            </a:r>
            <a:endParaRPr lang="en-US" altLang="en-US" sz="2000">
              <a:cs typeface="2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diamond(in)">
                                      <p:cBhvr>
                                        <p:cTn id="7" dur="2000"/>
                                        <p:tgtEl>
                                          <p:spTgt spid="9216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92163">
                                            <p:txEl>
                                              <p:pRg st="1" end="1"/>
                                            </p:txEl>
                                          </p:spTgt>
                                        </p:tgtEl>
                                        <p:attrNameLst>
                                          <p:attrName>style.visibility</p:attrName>
                                        </p:attrNameLst>
                                      </p:cBhvr>
                                      <p:to>
                                        <p:strVal val="visible"/>
                                      </p:to>
                                    </p:set>
                                    <p:animEffect transition="in" filter="diamond(in)">
                                      <p:cBhvr>
                                        <p:cTn id="10" dur="2000"/>
                                        <p:tgtEl>
                                          <p:spTgt spid="9216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92163">
                                            <p:txEl>
                                              <p:pRg st="2" end="2"/>
                                            </p:txEl>
                                          </p:spTgt>
                                        </p:tgtEl>
                                        <p:attrNameLst>
                                          <p:attrName>style.visibility</p:attrName>
                                        </p:attrNameLst>
                                      </p:cBhvr>
                                      <p:to>
                                        <p:strVal val="visible"/>
                                      </p:to>
                                    </p:set>
                                    <p:animEffect transition="in" filter="diamond(in)">
                                      <p:cBhvr>
                                        <p:cTn id="13" dur="2000"/>
                                        <p:tgtEl>
                                          <p:spTgt spid="92163">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92163">
                                            <p:txEl>
                                              <p:pRg st="3" end="3"/>
                                            </p:txEl>
                                          </p:spTgt>
                                        </p:tgtEl>
                                        <p:attrNameLst>
                                          <p:attrName>style.visibility</p:attrName>
                                        </p:attrNameLst>
                                      </p:cBhvr>
                                      <p:to>
                                        <p:strVal val="visible"/>
                                      </p:to>
                                    </p:set>
                                    <p:animEffect transition="in" filter="diamond(in)">
                                      <p:cBhvr>
                                        <p:cTn id="16" dur="2000"/>
                                        <p:tgtEl>
                                          <p:spTgt spid="921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87" name="Rectangle 3"/>
          <p:cNvSpPr>
            <a:spLocks noGrp="1" noRot="1" noChangeArrowheads="1"/>
          </p:cNvSpPr>
          <p:nvPr>
            <p:ph type="body" sz="half" idx="4294967295"/>
          </p:nvPr>
        </p:nvSpPr>
        <p:spPr>
          <a:xfrm>
            <a:off x="717550" y="2516188"/>
            <a:ext cx="7861300" cy="1258887"/>
          </a:xfrm>
          <a:noFill/>
        </p:spPr>
        <p:txBody>
          <a:bodyPr anchor="ctr"/>
          <a:lstStyle/>
          <a:p>
            <a:pPr algn="ctr">
              <a:lnSpc>
                <a:spcPct val="80000"/>
              </a:lnSpc>
              <a:buFontTx/>
              <a:buNone/>
            </a:pPr>
            <a:r>
              <a:rPr lang="fa-IR" altLang="en-US" sz="3300" b="1" dirty="0">
                <a:solidFill>
                  <a:srgbClr val="FF3300"/>
                </a:solidFill>
                <a:effectLst>
                  <a:outerShdw blurRad="38100" dist="38100" dir="2700000" algn="tl">
                    <a:srgbClr val="C0C0C0"/>
                  </a:outerShdw>
                </a:effectLst>
                <a:cs typeface="B Zar" pitchFamily="2" charset="-78"/>
              </a:rPr>
              <a:t>با تشكر از توجه شما</a:t>
            </a:r>
          </a:p>
          <a:p>
            <a:pPr algn="ctr">
              <a:lnSpc>
                <a:spcPct val="80000"/>
              </a:lnSpc>
              <a:buFontTx/>
              <a:buNone/>
            </a:pPr>
            <a:endParaRPr lang="en-US" altLang="en-US" sz="3300" b="1" dirty="0">
              <a:solidFill>
                <a:srgbClr val="FF3300"/>
              </a:solidFill>
              <a:effectLst>
                <a:outerShdw blurRad="38100" dist="38100" dir="2700000" algn="tl">
                  <a:srgbClr val="C0C0C0"/>
                </a:outerShdw>
              </a:effectLst>
              <a:cs typeface="B Za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7987"/>
                                        </p:tgtEl>
                                        <p:attrNameLst>
                                          <p:attrName>style.visibility</p:attrName>
                                        </p:attrNameLst>
                                      </p:cBhvr>
                                      <p:to>
                                        <p:strVal val="visible"/>
                                      </p:to>
                                    </p:set>
                                    <p:animEffect transition="in" filter="fade">
                                      <p:cBhvr>
                                        <p:cTn id="7" dur="2000"/>
                                        <p:tgtEl>
                                          <p:spTgt spid="297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260350"/>
            <a:ext cx="8229600" cy="792163"/>
          </a:xfrm>
        </p:spPr>
        <p:txBody>
          <a:bodyPr/>
          <a:lstStyle/>
          <a:p>
            <a:r>
              <a:rPr lang="fa-IR" altLang="en-US" sz="2400" b="1">
                <a:solidFill>
                  <a:srgbClr val="0033CC"/>
                </a:solidFill>
                <a:cs typeface="2  Zar" pitchFamily="2" charset="-78"/>
              </a:rPr>
              <a:t>مدار جوشكاري قوسي :</a:t>
            </a:r>
            <a:r>
              <a:rPr lang="fa-IR" altLang="en-US" sz="2400">
                <a:solidFill>
                  <a:srgbClr val="0033CC"/>
                </a:solidFill>
                <a:cs typeface="2  Zar" pitchFamily="2" charset="-78"/>
              </a:rPr>
              <a:t/>
            </a:r>
            <a:br>
              <a:rPr lang="fa-IR" altLang="en-US" sz="2400">
                <a:solidFill>
                  <a:srgbClr val="0033CC"/>
                </a:solidFill>
                <a:cs typeface="2  Zar" pitchFamily="2" charset="-78"/>
              </a:rPr>
            </a:br>
            <a:endParaRPr lang="en-US" altLang="en-US" sz="2400">
              <a:solidFill>
                <a:srgbClr val="0033CC"/>
              </a:solidFill>
              <a:cs typeface="2  Zar" pitchFamily="2" charset="-78"/>
            </a:endParaRPr>
          </a:p>
        </p:txBody>
      </p:sp>
      <p:sp>
        <p:nvSpPr>
          <p:cNvPr id="22531" name="Rectangle 3"/>
          <p:cNvSpPr>
            <a:spLocks noGrp="1" noChangeArrowheads="1"/>
          </p:cNvSpPr>
          <p:nvPr>
            <p:ph type="body" idx="1"/>
          </p:nvPr>
        </p:nvSpPr>
        <p:spPr>
          <a:xfrm>
            <a:off x="250825" y="1412875"/>
            <a:ext cx="8713788" cy="5445125"/>
          </a:xfrm>
        </p:spPr>
        <p:txBody>
          <a:bodyPr/>
          <a:lstStyle/>
          <a:p>
            <a:pPr>
              <a:lnSpc>
                <a:spcPct val="90000"/>
              </a:lnSpc>
              <a:buFontTx/>
              <a:buNone/>
            </a:pPr>
            <a:r>
              <a:rPr lang="fa-IR" altLang="en-US" sz="2000">
                <a:cs typeface="2  Zar" pitchFamily="2" charset="-78"/>
              </a:rPr>
              <a:t>در جوشكاري با قوس الكتريكي ، جريان برق از طريق كابل جوشكاري و انبر الكترود به ميلة الكترود مي رسد. سر ديگر ماشين جوش به قطعه كار مورد جوشكاري يا به ميز كار متصل مي شود كه با تماس الكترود با قطعه كار ، در مدار جريان برق اتصال كوتاه حاصل شده و جريان زيادي از طريق الكترود - قوس قطعة مورد جوشكاري - كابل برگشت به طرف ماشين جوشكاري عبور مي كند.</a:t>
            </a:r>
          </a:p>
          <a:p>
            <a:pPr>
              <a:lnSpc>
                <a:spcPct val="90000"/>
              </a:lnSpc>
              <a:buFontTx/>
              <a:buNone/>
            </a:pPr>
            <a:r>
              <a:rPr lang="fa-IR" altLang="en-US" sz="2000">
                <a:cs typeface="2  Zar" pitchFamily="2" charset="-78"/>
              </a:rPr>
              <a:t>   حال اگر الكترود از فلز مبنا جدا شده و در فاصلة معيني از آن قرار گيرد جهش جرقه باعث يونيزه شدن هوا و ايجاد قوس مي گردد.</a:t>
            </a:r>
          </a:p>
          <a:p>
            <a:pPr>
              <a:lnSpc>
                <a:spcPct val="90000"/>
              </a:lnSpc>
              <a:buFontTx/>
              <a:buNone/>
            </a:pPr>
            <a:r>
              <a:rPr lang="fa-IR" altLang="en-US" sz="2000">
                <a:cs typeface="2  Zar" pitchFamily="2" charset="-78"/>
              </a:rPr>
              <a:t>   مقاومت الكتريكي زياد قوس ، توليد حرارت فوق العاده اي مي نمايد كه باعث ذوب الكترود و لبه هاي دو قطعه فلز جوش شونده و در هم آميختن آنها مي شود و بدين ترتيب اتصال دو قطعه را بوسيلة جوشكاري فراهم مي سازد.</a:t>
            </a:r>
          </a:p>
          <a:p>
            <a:pPr algn="ctr">
              <a:lnSpc>
                <a:spcPct val="90000"/>
              </a:lnSpc>
              <a:buFontTx/>
              <a:buNone/>
            </a:pPr>
            <a:r>
              <a:rPr lang="fa-IR" altLang="en-US" sz="2400" b="1">
                <a:solidFill>
                  <a:srgbClr val="0033CC"/>
                </a:solidFill>
                <a:cs typeface="2  Zar" pitchFamily="2" charset="-78"/>
              </a:rPr>
              <a:t>پارامترهاي فرآيند جوشكاري </a:t>
            </a:r>
            <a:r>
              <a:rPr lang="en-US" altLang="en-US" sz="2400" b="1">
                <a:solidFill>
                  <a:srgbClr val="0033CC"/>
                </a:solidFill>
                <a:cs typeface="2  Zar" pitchFamily="2" charset="-78"/>
              </a:rPr>
              <a:t>SMAW</a:t>
            </a:r>
            <a:r>
              <a:rPr lang="fa-IR" altLang="en-US" sz="2400" b="1">
                <a:solidFill>
                  <a:srgbClr val="0033CC"/>
                </a:solidFill>
                <a:cs typeface="2  Zar" pitchFamily="2" charset="-78"/>
              </a:rPr>
              <a:t> :</a:t>
            </a:r>
            <a:r>
              <a:rPr lang="fa-IR" altLang="en-US" sz="2400">
                <a:solidFill>
                  <a:srgbClr val="0033CC"/>
                </a:solidFill>
                <a:cs typeface="2  Zar" pitchFamily="2" charset="-78"/>
              </a:rPr>
              <a:t/>
            </a:r>
            <a:br>
              <a:rPr lang="fa-IR" altLang="en-US" sz="2400">
                <a:solidFill>
                  <a:srgbClr val="0033CC"/>
                </a:solidFill>
                <a:cs typeface="2  Zar" pitchFamily="2" charset="-78"/>
              </a:rPr>
            </a:br>
            <a:endParaRPr lang="fa-IR" altLang="en-US" sz="2400">
              <a:cs typeface="2  Zar" pitchFamily="2" charset="-78"/>
            </a:endParaRPr>
          </a:p>
          <a:p>
            <a:pPr>
              <a:lnSpc>
                <a:spcPct val="90000"/>
              </a:lnSpc>
              <a:buFontTx/>
              <a:buNone/>
            </a:pPr>
            <a:r>
              <a:rPr lang="fa-IR" altLang="en-US" sz="2000">
                <a:cs typeface="2  Zar" pitchFamily="2" charset="-78"/>
              </a:rPr>
              <a:t>در جوشكاري قوسي چهار عامل وجود دارد كه تأثير زيادي بر روي كيفيت جوش دارند و براي اينكه جوش خوبي بدست آيد ، لازم است هر يك از آنها با نوع كار و وسايل مورد استفاده هم آهنگ و تنظيم شوند. اين چهار عامل عبارتند از :</a:t>
            </a:r>
          </a:p>
        </p:txBody>
      </p:sp>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checkerboard(across)">
                                      <p:cBhvr>
                                        <p:cTn id="7" dur="5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circle(in)">
                                      <p:cBhvr>
                                        <p:cTn id="12" dur="2000"/>
                                        <p:tgtEl>
                                          <p:spTgt spid="22531">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animEffect transition="in" filter="circle(in)">
                                      <p:cBhvr>
                                        <p:cTn id="15" dur="2000"/>
                                        <p:tgtEl>
                                          <p:spTgt spid="22531">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22531">
                                            <p:txEl>
                                              <p:pRg st="2" end="2"/>
                                            </p:txEl>
                                          </p:spTgt>
                                        </p:tgtEl>
                                        <p:attrNameLst>
                                          <p:attrName>style.visibility</p:attrName>
                                        </p:attrNameLst>
                                      </p:cBhvr>
                                      <p:to>
                                        <p:strVal val="visible"/>
                                      </p:to>
                                    </p:set>
                                    <p:animEffect transition="in" filter="circle(in)">
                                      <p:cBhvr>
                                        <p:cTn id="18" dur="2000"/>
                                        <p:tgtEl>
                                          <p:spTgt spid="22531">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22531">
                                            <p:txEl>
                                              <p:pRg st="3" end="3"/>
                                            </p:txEl>
                                          </p:spTgt>
                                        </p:tgtEl>
                                        <p:attrNameLst>
                                          <p:attrName>style.visibility</p:attrName>
                                        </p:attrNameLst>
                                      </p:cBhvr>
                                      <p:to>
                                        <p:strVal val="visible"/>
                                      </p:to>
                                    </p:set>
                                    <p:animEffect transition="in" filter="box(in)">
                                      <p:cBhvr>
                                        <p:cTn id="23" dur="500"/>
                                        <p:tgtEl>
                                          <p:spTgt spid="22531">
                                            <p:txEl>
                                              <p:pRg st="3" end="3"/>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22531">
                                            <p:txEl>
                                              <p:pRg st="4" end="4"/>
                                            </p:txEl>
                                          </p:spTgt>
                                        </p:tgtEl>
                                        <p:attrNameLst>
                                          <p:attrName>style.visibility</p:attrName>
                                        </p:attrNameLst>
                                      </p:cBhvr>
                                      <p:to>
                                        <p:strVal val="visible"/>
                                      </p:to>
                                    </p:set>
                                    <p:animEffect transition="in" filter="box(in)">
                                      <p:cBhvr>
                                        <p:cTn id="26"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68313" y="44450"/>
            <a:ext cx="8435975" cy="6048375"/>
          </a:xfrm>
        </p:spPr>
        <p:txBody>
          <a:bodyPr/>
          <a:lstStyle/>
          <a:p>
            <a:pPr marL="609600" indent="-609600">
              <a:lnSpc>
                <a:spcPct val="90000"/>
              </a:lnSpc>
              <a:buFontTx/>
              <a:buNone/>
            </a:pPr>
            <a:endParaRPr lang="en-US" altLang="en-US" sz="2000">
              <a:cs typeface="2  Zar" pitchFamily="2" charset="-78"/>
            </a:endParaRPr>
          </a:p>
          <a:p>
            <a:pPr marL="609600" indent="-609600">
              <a:lnSpc>
                <a:spcPct val="90000"/>
              </a:lnSpc>
              <a:buFontTx/>
              <a:buNone/>
            </a:pPr>
            <a:r>
              <a:rPr lang="en-GB" altLang="en-US" sz="2400" b="1">
                <a:solidFill>
                  <a:srgbClr val="0033CC"/>
                </a:solidFill>
                <a:cs typeface="2  Zar" pitchFamily="2" charset="-78"/>
              </a:rPr>
              <a:t>.A                                       </a:t>
            </a:r>
            <a:r>
              <a:rPr lang="fa-IR" altLang="en-US" sz="2400" b="1">
                <a:solidFill>
                  <a:srgbClr val="0033CC"/>
                </a:solidFill>
                <a:cs typeface="2  Zar" pitchFamily="2" charset="-78"/>
              </a:rPr>
              <a:t>شدت جريان :</a:t>
            </a:r>
            <a:endParaRPr lang="fa-IR" altLang="en-US" sz="2400">
              <a:solidFill>
                <a:srgbClr val="0033CC"/>
              </a:solidFill>
              <a:cs typeface="2  Zar" pitchFamily="2" charset="-78"/>
            </a:endParaRPr>
          </a:p>
          <a:p>
            <a:pPr marL="609600" indent="-609600">
              <a:lnSpc>
                <a:spcPct val="90000"/>
              </a:lnSpc>
              <a:buFontTx/>
              <a:buNone/>
            </a:pPr>
            <a:r>
              <a:rPr lang="fa-IR" altLang="en-US" sz="2000">
                <a:cs typeface="2  Zar" pitchFamily="2" charset="-78"/>
              </a:rPr>
              <a:t>وقتي قوس برقرار مي شود و جوشكاري آغاز مي شود ، مقدار آمپري كه از مدار جوشكاري عبور مي كند به شدت جريان جوشكاري موسوم است. جريان برق متناسب با قطر الكترود مصرفي روي ماشين جوشكاري ميزان مي شود. هر چه قطر الكترود بيشتر باشد ، جريان مصرفي بيشتر است. هميشه به ميزان آمپري كه سازنده الكترود توصيه كرده است توجه كرده ولي اگر جدول آمپر در دسترس نباشد مي توان از قاعدة كلي زير استفاده كرد :</a:t>
            </a:r>
            <a:endParaRPr lang="fa-IR" altLang="en-US" sz="2000" b="1">
              <a:cs typeface="2  Zar" pitchFamily="2" charset="-78"/>
            </a:endParaRPr>
          </a:p>
          <a:p>
            <a:pPr marL="609600" indent="-609600">
              <a:lnSpc>
                <a:spcPct val="90000"/>
              </a:lnSpc>
              <a:buFontTx/>
              <a:buNone/>
            </a:pPr>
            <a:r>
              <a:rPr lang="fa-IR" altLang="en-US" sz="2000" b="1">
                <a:solidFill>
                  <a:srgbClr val="FF3300"/>
                </a:solidFill>
                <a:cs typeface="2  Zar" pitchFamily="2" charset="-78"/>
              </a:rPr>
              <a:t>                    مقدار آمپر جوشكاري برابر است با قطر الكترود ضربدر عدد 35 يا 40</a:t>
            </a:r>
            <a:endParaRPr lang="fa-IR" altLang="en-US" sz="2000">
              <a:solidFill>
                <a:srgbClr val="FF3300"/>
              </a:solidFill>
              <a:cs typeface="2  Zar" pitchFamily="2" charset="-78"/>
            </a:endParaRPr>
          </a:p>
          <a:p>
            <a:pPr marL="609600" indent="-609600">
              <a:lnSpc>
                <a:spcPct val="90000"/>
              </a:lnSpc>
              <a:buFontTx/>
              <a:buNone/>
            </a:pPr>
            <a:r>
              <a:rPr lang="fa-IR" altLang="en-US" sz="2000">
                <a:cs typeface="2  Zar" pitchFamily="2" charset="-78"/>
              </a:rPr>
              <a:t>   براي قطعات ضخيم از شدت جريان بيشتري استفاده مي شود. با افزايش شدت جريان تعداد جرقه ها و در نتيجه دماي ايجاد شده افزايش مي يابد.</a:t>
            </a:r>
          </a:p>
          <a:p>
            <a:pPr marL="609600" indent="-609600">
              <a:lnSpc>
                <a:spcPct val="90000"/>
              </a:lnSpc>
              <a:buFontTx/>
              <a:buNone/>
            </a:pPr>
            <a:r>
              <a:rPr lang="fa-IR" altLang="en-US" sz="2000">
                <a:cs typeface="2  Zar" pitchFamily="2" charset="-78"/>
              </a:rPr>
              <a:t>   شدت جريان كم باعث نقص نفوذ جوش به قطعه و شدت جريان زياد باعث خوردگي كنارة جوش در قطع مي گردد. </a:t>
            </a:r>
          </a:p>
          <a:p>
            <a:pPr marL="609600" indent="-609600">
              <a:lnSpc>
                <a:spcPct val="90000"/>
              </a:lnSpc>
              <a:buFontTx/>
              <a:buNone/>
            </a:pPr>
            <a:r>
              <a:rPr lang="fa-IR" altLang="en-US" sz="2000">
                <a:cs typeface="2  Zar" pitchFamily="2" charset="-78"/>
              </a:rPr>
              <a:t>   شدت جريان بالا باعث نفوذ خوب جوش و اگر باز هم شدت جريان بيش از حد بالا باشد در اين صورت خواص پوشش الكترود از بين مي رود و شدت جريان پايين باعث نفوذ كم جوش مي شود پس بايد در تنظيم شدت جريان دقت عمل لازم را داشته باشيم.</a:t>
            </a:r>
            <a:endParaRPr lang="en-US" altLang="en-US" sz="2000">
              <a:cs typeface="2  Zar" pitchFamily="2" charset="-78"/>
            </a:endParaRPr>
          </a:p>
        </p:txBody>
      </p:sp>
      <p:pic>
        <p:nvPicPr>
          <p:cNvPr id="23556" name="Picture 4" descr=" H砂W砂焑真㱸眭स∘ ⇬ Ğ砂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797425"/>
            <a:ext cx="6062663"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 calcmode="lin" valueType="num">
                                      <p:cBhvr>
                                        <p:cTn id="7" dur="1000" fill="hold"/>
                                        <p:tgtEl>
                                          <p:spTgt spid="23555">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23555">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23555">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 calcmode="lin" valueType="num">
                                      <p:cBhvr>
                                        <p:cTn id="12" dur="1000" fill="hold"/>
                                        <p:tgtEl>
                                          <p:spTgt spid="23555">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23555">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23555">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19" dur="500"/>
                                        <p:tgtEl>
                                          <p:spTgt spid="23555">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3555">
                                            <p:txEl>
                                              <p:pRg st="4" end="4"/>
                                            </p:txEl>
                                          </p:spTgt>
                                        </p:tgtEl>
                                        <p:attrNameLst>
                                          <p:attrName>style.visibility</p:attrName>
                                        </p:attrNameLst>
                                      </p:cBhvr>
                                      <p:to>
                                        <p:strVal val="visible"/>
                                      </p:to>
                                    </p:set>
                                    <p:anim calcmode="lin" valueType="num">
                                      <p:cBhvr additive="base">
                                        <p:cTn id="24"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3555">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3555">
                                            <p:txEl>
                                              <p:pRg st="5" end="5"/>
                                            </p:txEl>
                                          </p:spTgt>
                                        </p:tgtEl>
                                        <p:attrNameLst>
                                          <p:attrName>style.visibility</p:attrName>
                                        </p:attrNameLst>
                                      </p:cBhvr>
                                      <p:to>
                                        <p:strVal val="visible"/>
                                      </p:to>
                                    </p:set>
                                    <p:anim calcmode="lin" valueType="num">
                                      <p:cBhvr additive="base">
                                        <p:cTn id="28"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3555">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3555">
                                            <p:txEl>
                                              <p:pRg st="6" end="6"/>
                                            </p:txEl>
                                          </p:spTgt>
                                        </p:tgtEl>
                                        <p:attrNameLst>
                                          <p:attrName>style.visibility</p:attrName>
                                        </p:attrNameLst>
                                      </p:cBhvr>
                                      <p:to>
                                        <p:strVal val="visible"/>
                                      </p:to>
                                    </p:set>
                                    <p:anim calcmode="lin" valueType="num">
                                      <p:cBhvr additive="base">
                                        <p:cTn id="32" dur="5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355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12" fill="hold" nodeType="clickEffect">
                                  <p:stCondLst>
                                    <p:cond delay="0"/>
                                  </p:stCondLst>
                                  <p:childTnLst>
                                    <p:set>
                                      <p:cBhvr>
                                        <p:cTn id="37" dur="1" fill="hold">
                                          <p:stCondLst>
                                            <p:cond delay="0"/>
                                          </p:stCondLst>
                                        </p:cTn>
                                        <p:tgtEl>
                                          <p:spTgt spid="23556"/>
                                        </p:tgtEl>
                                        <p:attrNameLst>
                                          <p:attrName>style.visibility</p:attrName>
                                        </p:attrNameLst>
                                      </p:cBhvr>
                                      <p:to>
                                        <p:strVal val="visible"/>
                                      </p:to>
                                    </p:set>
                                    <p:animEffect transition="in" filter="strips(downLeft)">
                                      <p:cBhvr>
                                        <p:cTn id="38"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کارگاه جوش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SA" altLang="en-US" sz="2400" b="0" i="0" u="none" strike="noStrike" cap="none" normalizeH="0" baseline="0" smtClean="0">
            <a:ln>
              <a:noFill/>
            </a:ln>
            <a:solidFill>
              <a:srgbClr val="0033CC"/>
            </a:solidFill>
            <a:effectLst/>
            <a:latin typeface="Arial" charset="0"/>
            <a:cs typeface="2  Zar" pitchFamily="2" charset="-7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SA" altLang="en-US" sz="2400" b="0" i="0" u="none" strike="noStrike" cap="none" normalizeH="0" baseline="0" smtClean="0">
            <a:ln>
              <a:noFill/>
            </a:ln>
            <a:solidFill>
              <a:srgbClr val="0033CC"/>
            </a:solidFill>
            <a:effectLst/>
            <a:latin typeface="Arial" charset="0"/>
            <a:cs typeface="2  Zar" pitchFamily="2" charset="-7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کارگاه جوش2</Template>
  <TotalTime>72</TotalTime>
  <Words>12744</Words>
  <Application>Microsoft Office PowerPoint</Application>
  <PresentationFormat>On-screen Show (4:3)</PresentationFormat>
  <Paragraphs>590</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کارگاه جوش2</vt:lpstr>
      <vt:lpstr>PowerPoint Presentation</vt:lpstr>
      <vt:lpstr>انواع جوشکاری قوس </vt:lpstr>
      <vt:lpstr>فرآيندهاي متداول جوشكاري سازه هاي فلزي </vt:lpstr>
      <vt:lpstr>جوشكاري قوسي با الكترود روپوش دار Shielded Metal Arc Welding </vt:lpstr>
      <vt:lpstr>اصول كار : </vt:lpstr>
      <vt:lpstr>يونيزاسيون : </vt:lpstr>
      <vt:lpstr> </vt:lpstr>
      <vt:lpstr>مدار جوشكاري قوسي : </vt:lpstr>
      <vt:lpstr>PowerPoint Presentation</vt:lpstr>
      <vt:lpstr>PowerPoint Presentation</vt:lpstr>
      <vt:lpstr>.Bطول قوس ( ولتاژ قوس ) : </vt:lpstr>
      <vt:lpstr>PowerPoint Presentation</vt:lpstr>
      <vt:lpstr>محاسبة ولتاژ جوشكاري : </vt:lpstr>
      <vt:lpstr>PowerPoint Presentation</vt:lpstr>
      <vt:lpstr>.Cسرعت پيشروي  سرعت حركت دست به عوامل زير بستگي دارد :</vt:lpstr>
      <vt:lpstr>PowerPoint Presentation</vt:lpstr>
      <vt:lpstr>PowerPoint Presentation</vt:lpstr>
      <vt:lpstr>قابليت ها و محدوديت هاي فرآيند جوشكاري SMAW : </vt:lpstr>
      <vt:lpstr>                 تجهيزات و لوازم ضروري براي فرآيند جوشكاري SMAW :  منبع نيرو براي ذوب كردن الكترود و لبه هاي اتصال نگه دارندة الكترود ( انبر جوشكاري ) اتصال قطعه كار كابل هاي جوشكاري</vt:lpstr>
      <vt:lpstr>جوشكاري تحت پوشش گازهاي محافظ با الكترود مصرفي Gas Metal Arc Welding </vt:lpstr>
      <vt:lpstr>فرآيند جوشكاري MIG :  </vt:lpstr>
      <vt:lpstr>فرآيند جوشكاري MAG : </vt:lpstr>
      <vt:lpstr>تجهيزات و لوازم ضروري براي فرآيند جوشكاري GMAW :</vt:lpstr>
      <vt:lpstr>مزايايي فرآيند جوشكاري GMAW : </vt:lpstr>
      <vt:lpstr>محدوديت هاي فرآيند جوشكاري GMAW : </vt:lpstr>
      <vt:lpstr>جوشكاري تحت پوشش گازهاي محافظ با الكترود تنگستن Gas Tungsten Arc Welding </vt:lpstr>
      <vt:lpstr>تجهيزات و لوازم ضروري براي فرآيند جوشكاري GTAW :</vt:lpstr>
      <vt:lpstr>مزايايي فرآيند جوشكاري GMAW :</vt:lpstr>
      <vt:lpstr>محدوديت هاي فرآيند جوشكاري GMAW : </vt:lpstr>
      <vt:lpstr>جوشكاري تحت پوشش گازهاي محافظ با الكترود تنگستن Gas Tungsten Arc Welding </vt:lpstr>
      <vt:lpstr>تجهيزات و لوازم ضروري براي فرآيند جوشكاري GTAW : </vt:lpstr>
      <vt:lpstr>مزيتهاي فرآيند جوشكاري TIG :  </vt:lpstr>
      <vt:lpstr>جوشكاري زيرپودري Submerged Arc Welding </vt:lpstr>
      <vt:lpstr>PowerPoint Presentation</vt:lpstr>
      <vt:lpstr>كاربردهاي فرآيند زير پودري </vt:lpstr>
      <vt:lpstr>مواد مصرفي جوشكاري ( Welding Consumables ) : </vt:lpstr>
      <vt:lpstr>                پركننده هاي جوشكاري ( Filler Materials ) :    تقريباً در تمام فرآيندهاي جوشكاري قوس الكتريكي ، حرارتي ، انفجاري ، بريزينگ ، لحيم كاري و غيره ، وجود مادة پركننده مصرفي براي برقراري اتصال ضروري است. انواع مواد مصرفي پركننده بر اين اساس به اين شكل تقسيم بندي شده اند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.Cتنظيم آمپر بوسيلة هستة دو قسمتي :  تنظيم آمپر به وسيلة هستة دو قسمتي كه با دور كردن دو قسمت هسته ، آمپر كم و با نزديك كردن دو هسته آمپر زياد مي شود.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zah</dc:creator>
  <cp:lastModifiedBy>zah</cp:lastModifiedBy>
  <cp:revision>9</cp:revision>
  <dcterms:created xsi:type="dcterms:W3CDTF">2020-03-01T09:39:05Z</dcterms:created>
  <dcterms:modified xsi:type="dcterms:W3CDTF">2020-03-05T12:08:17Z</dcterms:modified>
</cp:coreProperties>
</file>